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4" r:id="rId4"/>
    <p:sldId id="283" r:id="rId5"/>
    <p:sldId id="284" r:id="rId6"/>
    <p:sldId id="275" r:id="rId7"/>
    <p:sldId id="293" r:id="rId8"/>
    <p:sldId id="285" r:id="rId9"/>
    <p:sldId id="286" r:id="rId10"/>
    <p:sldId id="307" r:id="rId11"/>
    <p:sldId id="290" r:id="rId12"/>
    <p:sldId id="291" r:id="rId13"/>
    <p:sldId id="288" r:id="rId14"/>
    <p:sldId id="289" r:id="rId15"/>
    <p:sldId id="294" r:id="rId16"/>
    <p:sldId id="276" r:id="rId17"/>
    <p:sldId id="30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0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20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651B-1EC3-4CBA-83C0-2CFE01ABE82B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B6812-6F6C-42DA-8263-A8DFF84F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polycarbonate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B440F-E0C6-E245-A6E2-5085C00FF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B440F-E0C6-E245-A6E2-5085C00FF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Polyvinyl alcohol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B440F-E0C6-E245-A6E2-5085C00FF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0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Polymers</a:t>
            </a:r>
          </a:p>
        </p:txBody>
      </p:sp>
    </p:spTree>
    <p:extLst>
      <p:ext uri="{BB962C8B-B14F-4D97-AF65-F5344CB8AC3E}">
        <p14:creationId xmlns:p14="http://schemas.microsoft.com/office/powerpoint/2010/main" val="389373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398" y="746957"/>
            <a:ext cx="107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Nylon 6,6</a:t>
            </a:r>
          </a:p>
        </p:txBody>
      </p:sp>
      <p:pic>
        <p:nvPicPr>
          <p:cNvPr id="3" name="Picture 2" descr="The reaction for the synthesis of nylon 6,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2298743"/>
            <a:ext cx="49149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6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tructure of kevl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605972"/>
            <a:ext cx="6930571" cy="149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57" y="435429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Kevlar</a:t>
            </a:r>
          </a:p>
        </p:txBody>
      </p:sp>
    </p:spTree>
    <p:extLst>
      <p:ext uri="{BB962C8B-B14F-4D97-AF65-F5344CB8AC3E}">
        <p14:creationId xmlns:p14="http://schemas.microsoft.com/office/powerpoint/2010/main" val="371712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tructure of spande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81100"/>
            <a:ext cx="8902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reaction of multiple alkenes to form a poly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154"/>
            <a:ext cx="9144000" cy="35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tructure of polystyre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654957"/>
            <a:ext cx="7021286" cy="28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tructure of polyvinyl alcoh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15" y="527957"/>
            <a:ext cx="5105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of the the recyling codes for different polym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2" y="334049"/>
            <a:ext cx="6984906" cy="44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s of some biodegradable polym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60" y="859000"/>
            <a:ext cx="6472815" cy="5400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84" y="37555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Biodegradable Polymers</a:t>
            </a:r>
          </a:p>
        </p:txBody>
      </p:sp>
    </p:spTree>
    <p:extLst>
      <p:ext uri="{BB962C8B-B14F-4D97-AF65-F5344CB8AC3E}">
        <p14:creationId xmlns:p14="http://schemas.microsoft.com/office/powerpoint/2010/main" val="33945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083" y="491446"/>
            <a:ext cx="284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Hydrolysis Reactions : Esters</a:t>
            </a:r>
          </a:p>
        </p:txBody>
      </p:sp>
      <p:pic>
        <p:nvPicPr>
          <p:cNvPr id="2" name="Picture 1" descr="The reaction for the hydrolysis of an este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54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7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083" y="491446"/>
            <a:ext cx="292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Hydrolysis Reactions: Amides</a:t>
            </a:r>
          </a:p>
        </p:txBody>
      </p:sp>
      <p:pic>
        <p:nvPicPr>
          <p:cNvPr id="2" name="Picture 1" descr="The reaction for the hydrolysis of an am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63" y="1193800"/>
            <a:ext cx="4978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showing how monomers form a poly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89214"/>
            <a:ext cx="6235700" cy="2146300"/>
          </a:xfrm>
          <a:prstGeom prst="rect">
            <a:avLst/>
          </a:prstGeom>
        </p:spPr>
      </p:pic>
      <p:pic>
        <p:nvPicPr>
          <p:cNvPr id="2" name="Picture 1" descr="Picture showing how a polymer can be made from more than one type of monom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292600"/>
            <a:ext cx="6045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reaction of a diacid with a diol to make a polyes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433" y="421258"/>
            <a:ext cx="4792159" cy="30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hanediol and propanedioic aci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357" y="1293585"/>
            <a:ext cx="3416300" cy="73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357" y="432191"/>
            <a:ext cx="452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Polyesters :  Made from </a:t>
            </a:r>
            <a:r>
              <a:rPr lang="en-US" dirty="0" err="1"/>
              <a:t>dialcohols</a:t>
            </a:r>
            <a:r>
              <a:rPr lang="en-US" dirty="0"/>
              <a:t> and </a:t>
            </a:r>
            <a:r>
              <a:rPr lang="en-US" dirty="0" err="1"/>
              <a:t>diacids</a:t>
            </a:r>
            <a:endParaRPr lang="en-US" dirty="0"/>
          </a:p>
        </p:txBody>
      </p:sp>
      <p:pic>
        <p:nvPicPr>
          <p:cNvPr id="4" name="Picture 3" descr="the reaction of ethanediol and propanedioic acid to form an est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357" y="2276929"/>
            <a:ext cx="7366000" cy="889000"/>
          </a:xfrm>
          <a:prstGeom prst="rect">
            <a:avLst/>
          </a:prstGeom>
        </p:spPr>
      </p:pic>
      <p:sp>
        <p:nvSpPr>
          <p:cNvPr id="63" name="SMARTInkShape-58"/>
          <p:cNvSpPr/>
          <p:nvPr>
            <p:custDataLst>
              <p:tags r:id="rId1"/>
            </p:custDataLst>
          </p:nvPr>
        </p:nvSpPr>
        <p:spPr>
          <a:xfrm>
            <a:off x="7345694" y="2800115"/>
            <a:ext cx="83807" cy="90830"/>
          </a:xfrm>
          <a:custGeom>
            <a:avLst/>
            <a:gdLst/>
            <a:ahLst/>
            <a:cxnLst/>
            <a:rect l="0" t="0" r="0" b="0"/>
            <a:pathLst>
              <a:path w="83807" h="90830">
                <a:moveTo>
                  <a:pt x="48087" y="30596"/>
                </a:moveTo>
                <a:lnTo>
                  <a:pt x="48087" y="30596"/>
                </a:lnTo>
                <a:lnTo>
                  <a:pt x="40398" y="38284"/>
                </a:lnTo>
                <a:lnTo>
                  <a:pt x="39985" y="37706"/>
                </a:lnTo>
                <a:lnTo>
                  <a:pt x="39525" y="34417"/>
                </a:lnTo>
                <a:lnTo>
                  <a:pt x="40395" y="33143"/>
                </a:lnTo>
                <a:lnTo>
                  <a:pt x="41967" y="32294"/>
                </a:lnTo>
                <a:lnTo>
                  <a:pt x="44007" y="31728"/>
                </a:lnTo>
                <a:lnTo>
                  <a:pt x="48920" y="25807"/>
                </a:lnTo>
                <a:lnTo>
                  <a:pt x="53418" y="17554"/>
                </a:lnTo>
                <a:lnTo>
                  <a:pt x="56306" y="4170"/>
                </a:lnTo>
                <a:lnTo>
                  <a:pt x="56543" y="1073"/>
                </a:lnTo>
                <a:lnTo>
                  <a:pt x="54716" y="0"/>
                </a:lnTo>
                <a:lnTo>
                  <a:pt x="47396" y="1453"/>
                </a:lnTo>
                <a:lnTo>
                  <a:pt x="12075" y="23718"/>
                </a:lnTo>
                <a:lnTo>
                  <a:pt x="1258" y="38039"/>
                </a:lnTo>
                <a:lnTo>
                  <a:pt x="0" y="43495"/>
                </a:lnTo>
                <a:lnTo>
                  <a:pt x="1249" y="54850"/>
                </a:lnTo>
                <a:lnTo>
                  <a:pt x="10404" y="66511"/>
                </a:lnTo>
                <a:lnTo>
                  <a:pt x="25386" y="77316"/>
                </a:lnTo>
                <a:lnTo>
                  <a:pt x="64562" y="90829"/>
                </a:lnTo>
                <a:lnTo>
                  <a:pt x="68991" y="90595"/>
                </a:lnTo>
                <a:lnTo>
                  <a:pt x="83806" y="84174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7"/>
          <p:cNvGrpSpPr/>
          <p:nvPr/>
        </p:nvGrpSpPr>
        <p:grpSpPr>
          <a:xfrm>
            <a:off x="6679406" y="2812852"/>
            <a:ext cx="453505" cy="258448"/>
            <a:chOff x="6679406" y="2812852"/>
            <a:chExt cx="453505" cy="258448"/>
          </a:xfrm>
        </p:grpSpPr>
        <p:sp>
          <p:nvSpPr>
            <p:cNvPr id="64" name="SMARTInkShape-59"/>
            <p:cNvSpPr/>
            <p:nvPr>
              <p:custDataLst>
                <p:tags r:id="rId8"/>
              </p:custDataLst>
            </p:nvPr>
          </p:nvSpPr>
          <p:spPr>
            <a:xfrm>
              <a:off x="7009805" y="2984752"/>
              <a:ext cx="123106" cy="86548"/>
            </a:xfrm>
            <a:custGeom>
              <a:avLst/>
              <a:gdLst/>
              <a:ahLst/>
              <a:cxnLst/>
              <a:rect l="0" t="0" r="0" b="0"/>
              <a:pathLst>
                <a:path w="123106" h="86548">
                  <a:moveTo>
                    <a:pt x="17859" y="60271"/>
                  </a:moveTo>
                  <a:lnTo>
                    <a:pt x="17859" y="60271"/>
                  </a:lnTo>
                  <a:lnTo>
                    <a:pt x="10170" y="60271"/>
                  </a:lnTo>
                  <a:lnTo>
                    <a:pt x="9756" y="59279"/>
                  </a:lnTo>
                  <a:lnTo>
                    <a:pt x="9039" y="47843"/>
                  </a:lnTo>
                  <a:lnTo>
                    <a:pt x="21367" y="18031"/>
                  </a:lnTo>
                  <a:lnTo>
                    <a:pt x="29671" y="9087"/>
                  </a:lnTo>
                  <a:lnTo>
                    <a:pt x="39976" y="2796"/>
                  </a:lnTo>
                  <a:lnTo>
                    <a:pt x="51170" y="0"/>
                  </a:lnTo>
                  <a:lnTo>
                    <a:pt x="60114" y="1403"/>
                  </a:lnTo>
                  <a:lnTo>
                    <a:pt x="69200" y="5648"/>
                  </a:lnTo>
                  <a:lnTo>
                    <a:pt x="69946" y="6989"/>
                  </a:lnTo>
                  <a:lnTo>
                    <a:pt x="70774" y="11124"/>
                  </a:lnTo>
                  <a:lnTo>
                    <a:pt x="68496" y="16269"/>
                  </a:lnTo>
                  <a:lnTo>
                    <a:pt x="66500" y="19030"/>
                  </a:lnTo>
                  <a:lnTo>
                    <a:pt x="61636" y="22098"/>
                  </a:lnTo>
                  <a:lnTo>
                    <a:pt x="53717" y="24510"/>
                  </a:lnTo>
                  <a:lnTo>
                    <a:pt x="95563" y="45542"/>
                  </a:lnTo>
                  <a:lnTo>
                    <a:pt x="115343" y="57646"/>
                  </a:lnTo>
                  <a:lnTo>
                    <a:pt x="118567" y="58521"/>
                  </a:lnTo>
                  <a:lnTo>
                    <a:pt x="120716" y="60097"/>
                  </a:lnTo>
                  <a:lnTo>
                    <a:pt x="122149" y="62139"/>
                  </a:lnTo>
                  <a:lnTo>
                    <a:pt x="123105" y="64493"/>
                  </a:lnTo>
                  <a:lnTo>
                    <a:pt x="119772" y="67055"/>
                  </a:lnTo>
                  <a:lnTo>
                    <a:pt x="83263" y="78295"/>
                  </a:lnTo>
                  <a:lnTo>
                    <a:pt x="48152" y="84463"/>
                  </a:lnTo>
                  <a:lnTo>
                    <a:pt x="14362" y="86547"/>
                  </a:lnTo>
                  <a:lnTo>
                    <a:pt x="9574" y="85726"/>
                  </a:lnTo>
                  <a:lnTo>
                    <a:pt x="0" y="781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0"/>
            <p:cNvSpPr/>
            <p:nvPr>
              <p:custDataLst>
                <p:tags r:id="rId9"/>
              </p:custDataLst>
            </p:nvPr>
          </p:nvSpPr>
          <p:spPr>
            <a:xfrm>
              <a:off x="6679406" y="2866430"/>
              <a:ext cx="71439" cy="8930"/>
            </a:xfrm>
            <a:custGeom>
              <a:avLst/>
              <a:gdLst/>
              <a:ahLst/>
              <a:cxnLst/>
              <a:rect l="0" t="0" r="0" b="0"/>
              <a:pathLst>
                <a:path w="71439" h="8930">
                  <a:moveTo>
                    <a:pt x="0" y="8929"/>
                  </a:moveTo>
                  <a:lnTo>
                    <a:pt x="0" y="8929"/>
                  </a:lnTo>
                  <a:lnTo>
                    <a:pt x="0" y="4189"/>
                  </a:lnTo>
                  <a:lnTo>
                    <a:pt x="992" y="2792"/>
                  </a:lnTo>
                  <a:lnTo>
                    <a:pt x="2647" y="1862"/>
                  </a:lnTo>
                  <a:lnTo>
                    <a:pt x="12360" y="551"/>
                  </a:lnTo>
                  <a:lnTo>
                    <a:pt x="7143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1"/>
            <p:cNvSpPr/>
            <p:nvPr>
              <p:custDataLst>
                <p:tags r:id="rId10"/>
              </p:custDataLst>
            </p:nvPr>
          </p:nvSpPr>
          <p:spPr>
            <a:xfrm>
              <a:off x="6679516" y="2812852"/>
              <a:ext cx="87728" cy="101026"/>
            </a:xfrm>
            <a:custGeom>
              <a:avLst/>
              <a:gdLst/>
              <a:ahLst/>
              <a:cxnLst/>
              <a:rect l="0" t="0" r="0" b="0"/>
              <a:pathLst>
                <a:path w="87728" h="101026">
                  <a:moveTo>
                    <a:pt x="8820" y="0"/>
                  </a:moveTo>
                  <a:lnTo>
                    <a:pt x="8820" y="0"/>
                  </a:lnTo>
                  <a:lnTo>
                    <a:pt x="8820" y="37519"/>
                  </a:lnTo>
                  <a:lnTo>
                    <a:pt x="7828" y="53385"/>
                  </a:lnTo>
                  <a:lnTo>
                    <a:pt x="441" y="95395"/>
                  </a:lnTo>
                  <a:lnTo>
                    <a:pt x="135" y="100936"/>
                  </a:lnTo>
                  <a:lnTo>
                    <a:pt x="55" y="101025"/>
                  </a:lnTo>
                  <a:lnTo>
                    <a:pt x="0" y="100092"/>
                  </a:lnTo>
                  <a:lnTo>
                    <a:pt x="25055" y="60780"/>
                  </a:lnTo>
                  <a:lnTo>
                    <a:pt x="38265" y="35928"/>
                  </a:lnTo>
                  <a:lnTo>
                    <a:pt x="47421" y="24756"/>
                  </a:lnTo>
                  <a:lnTo>
                    <a:pt x="53426" y="20924"/>
                  </a:lnTo>
                  <a:lnTo>
                    <a:pt x="56416" y="19902"/>
                  </a:lnTo>
                  <a:lnTo>
                    <a:pt x="58411" y="20213"/>
                  </a:lnTo>
                  <a:lnTo>
                    <a:pt x="59739" y="21413"/>
                  </a:lnTo>
                  <a:lnTo>
                    <a:pt x="61216" y="25392"/>
                  </a:lnTo>
                  <a:lnTo>
                    <a:pt x="62242" y="43643"/>
                  </a:lnTo>
                  <a:lnTo>
                    <a:pt x="64279" y="47947"/>
                  </a:lnTo>
                  <a:lnTo>
                    <a:pt x="74641" y="59736"/>
                  </a:lnTo>
                  <a:lnTo>
                    <a:pt x="79585" y="73372"/>
                  </a:lnTo>
                  <a:lnTo>
                    <a:pt x="81794" y="75704"/>
                  </a:lnTo>
                  <a:lnTo>
                    <a:pt x="87727" y="79445"/>
                  </a:lnTo>
                  <a:lnTo>
                    <a:pt x="87221" y="80745"/>
                  </a:lnTo>
                  <a:lnTo>
                    <a:pt x="80257" y="8929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62"/>
          <p:cNvSpPr/>
          <p:nvPr>
            <p:custDataLst>
              <p:tags r:id="rId2"/>
            </p:custDataLst>
          </p:nvPr>
        </p:nvSpPr>
        <p:spPr>
          <a:xfrm>
            <a:off x="3430869" y="2983290"/>
            <a:ext cx="78499" cy="70359"/>
          </a:xfrm>
          <a:custGeom>
            <a:avLst/>
            <a:gdLst/>
            <a:ahLst/>
            <a:cxnLst/>
            <a:rect l="0" t="0" r="0" b="0"/>
            <a:pathLst>
              <a:path w="78499" h="70359">
                <a:moveTo>
                  <a:pt x="60639" y="26015"/>
                </a:moveTo>
                <a:lnTo>
                  <a:pt x="60639" y="26015"/>
                </a:lnTo>
                <a:lnTo>
                  <a:pt x="55898" y="26015"/>
                </a:lnTo>
                <a:lnTo>
                  <a:pt x="54502" y="27007"/>
                </a:lnTo>
                <a:lnTo>
                  <a:pt x="53571" y="28660"/>
                </a:lnTo>
                <a:lnTo>
                  <a:pt x="52950" y="30755"/>
                </a:lnTo>
                <a:lnTo>
                  <a:pt x="52537" y="31159"/>
                </a:lnTo>
                <a:lnTo>
                  <a:pt x="52261" y="30437"/>
                </a:lnTo>
                <a:lnTo>
                  <a:pt x="50724" y="5107"/>
                </a:lnTo>
                <a:lnTo>
                  <a:pt x="49068" y="3147"/>
                </a:lnTo>
                <a:lnTo>
                  <a:pt x="44582" y="968"/>
                </a:lnTo>
                <a:lnTo>
                  <a:pt x="39281" y="0"/>
                </a:lnTo>
                <a:lnTo>
                  <a:pt x="25978" y="4195"/>
                </a:lnTo>
                <a:lnTo>
                  <a:pt x="14209" y="11722"/>
                </a:lnTo>
                <a:lnTo>
                  <a:pt x="4438" y="24977"/>
                </a:lnTo>
                <a:lnTo>
                  <a:pt x="0" y="41472"/>
                </a:lnTo>
                <a:lnTo>
                  <a:pt x="1361" y="47234"/>
                </a:lnTo>
                <a:lnTo>
                  <a:pt x="8166" y="58927"/>
                </a:lnTo>
                <a:lnTo>
                  <a:pt x="12758" y="62839"/>
                </a:lnTo>
                <a:lnTo>
                  <a:pt x="23153" y="67186"/>
                </a:lnTo>
                <a:lnTo>
                  <a:pt x="60716" y="70358"/>
                </a:lnTo>
                <a:lnTo>
                  <a:pt x="78498" y="61733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9"/>
          <p:cNvGrpSpPr/>
          <p:nvPr/>
        </p:nvGrpSpPr>
        <p:grpSpPr>
          <a:xfrm>
            <a:off x="2732484" y="2979794"/>
            <a:ext cx="458833" cy="234895"/>
            <a:chOff x="2732484" y="2979794"/>
            <a:chExt cx="458833" cy="234895"/>
          </a:xfrm>
        </p:grpSpPr>
        <p:sp>
          <p:nvSpPr>
            <p:cNvPr id="69" name="SMARTInkShape-63"/>
            <p:cNvSpPr/>
            <p:nvPr>
              <p:custDataLst>
                <p:tags r:id="rId5"/>
              </p:custDataLst>
            </p:nvPr>
          </p:nvSpPr>
          <p:spPr>
            <a:xfrm>
              <a:off x="3089672" y="3136665"/>
              <a:ext cx="101645" cy="78024"/>
            </a:xfrm>
            <a:custGeom>
              <a:avLst/>
              <a:gdLst/>
              <a:ahLst/>
              <a:cxnLst/>
              <a:rect l="0" t="0" r="0" b="0"/>
              <a:pathLst>
                <a:path w="101645" h="78024">
                  <a:moveTo>
                    <a:pt x="0" y="51233"/>
                  </a:moveTo>
                  <a:lnTo>
                    <a:pt x="0" y="51233"/>
                  </a:lnTo>
                  <a:lnTo>
                    <a:pt x="0" y="67484"/>
                  </a:lnTo>
                  <a:lnTo>
                    <a:pt x="0" y="25435"/>
                  </a:lnTo>
                  <a:lnTo>
                    <a:pt x="0" y="19151"/>
                  </a:lnTo>
                  <a:lnTo>
                    <a:pt x="1984" y="13970"/>
                  </a:lnTo>
                  <a:lnTo>
                    <a:pt x="9481" y="5568"/>
                  </a:lnTo>
                  <a:lnTo>
                    <a:pt x="19427" y="1172"/>
                  </a:lnTo>
                  <a:lnTo>
                    <a:pt x="24858" y="0"/>
                  </a:lnTo>
                  <a:lnTo>
                    <a:pt x="36183" y="1343"/>
                  </a:lnTo>
                  <a:lnTo>
                    <a:pt x="41982" y="3090"/>
                  </a:lnTo>
                  <a:lnTo>
                    <a:pt x="45847" y="6240"/>
                  </a:lnTo>
                  <a:lnTo>
                    <a:pt x="52560" y="21655"/>
                  </a:lnTo>
                  <a:lnTo>
                    <a:pt x="51907" y="23577"/>
                  </a:lnTo>
                  <a:lnTo>
                    <a:pt x="48536" y="28358"/>
                  </a:lnTo>
                  <a:lnTo>
                    <a:pt x="43730" y="31145"/>
                  </a:lnTo>
                  <a:lnTo>
                    <a:pt x="37301" y="32934"/>
                  </a:lnTo>
                  <a:lnTo>
                    <a:pt x="37766" y="33080"/>
                  </a:lnTo>
                  <a:lnTo>
                    <a:pt x="80038" y="39503"/>
                  </a:lnTo>
                  <a:lnTo>
                    <a:pt x="93388" y="42466"/>
                  </a:lnTo>
                  <a:lnTo>
                    <a:pt x="100376" y="46675"/>
                  </a:lnTo>
                  <a:lnTo>
                    <a:pt x="101644" y="48195"/>
                  </a:lnTo>
                  <a:lnTo>
                    <a:pt x="101497" y="49208"/>
                  </a:lnTo>
                  <a:lnTo>
                    <a:pt x="68820" y="63544"/>
                  </a:lnTo>
                  <a:lnTo>
                    <a:pt x="25000" y="74905"/>
                  </a:lnTo>
                  <a:lnTo>
                    <a:pt x="8930" y="7802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4"/>
            <p:cNvSpPr/>
            <p:nvPr>
              <p:custDataLst>
                <p:tags r:id="rId6"/>
              </p:custDataLst>
            </p:nvPr>
          </p:nvSpPr>
          <p:spPr>
            <a:xfrm>
              <a:off x="2750344" y="3027164"/>
              <a:ext cx="62509" cy="16619"/>
            </a:xfrm>
            <a:custGeom>
              <a:avLst/>
              <a:gdLst/>
              <a:ahLst/>
              <a:cxnLst/>
              <a:rect l="0" t="0" r="0" b="0"/>
              <a:pathLst>
                <a:path w="62509" h="16619">
                  <a:moveTo>
                    <a:pt x="0" y="8930"/>
                  </a:moveTo>
                  <a:lnTo>
                    <a:pt x="0" y="8930"/>
                  </a:lnTo>
                  <a:lnTo>
                    <a:pt x="0" y="16618"/>
                  </a:lnTo>
                  <a:lnTo>
                    <a:pt x="8121" y="11477"/>
                  </a:lnTo>
                  <a:lnTo>
                    <a:pt x="6250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5"/>
            <p:cNvSpPr/>
            <p:nvPr>
              <p:custDataLst>
                <p:tags r:id="rId7"/>
              </p:custDataLst>
            </p:nvPr>
          </p:nvSpPr>
          <p:spPr>
            <a:xfrm>
              <a:off x="2732484" y="2979794"/>
              <a:ext cx="79849" cy="124087"/>
            </a:xfrm>
            <a:custGeom>
              <a:avLst/>
              <a:gdLst/>
              <a:ahLst/>
              <a:cxnLst/>
              <a:rect l="0" t="0" r="0" b="0"/>
              <a:pathLst>
                <a:path w="79849" h="124087">
                  <a:moveTo>
                    <a:pt x="0" y="29511"/>
                  </a:moveTo>
                  <a:lnTo>
                    <a:pt x="0" y="29511"/>
                  </a:lnTo>
                  <a:lnTo>
                    <a:pt x="4741" y="34251"/>
                  </a:lnTo>
                  <a:lnTo>
                    <a:pt x="7689" y="51420"/>
                  </a:lnTo>
                  <a:lnTo>
                    <a:pt x="7693" y="82897"/>
                  </a:lnTo>
                  <a:lnTo>
                    <a:pt x="358" y="124086"/>
                  </a:lnTo>
                  <a:lnTo>
                    <a:pt x="1231" y="123319"/>
                  </a:lnTo>
                  <a:lnTo>
                    <a:pt x="15253" y="89932"/>
                  </a:lnTo>
                  <a:lnTo>
                    <a:pt x="26638" y="50531"/>
                  </a:lnTo>
                  <a:lnTo>
                    <a:pt x="35784" y="10336"/>
                  </a:lnTo>
                  <a:lnTo>
                    <a:pt x="40047" y="1806"/>
                  </a:lnTo>
                  <a:lnTo>
                    <a:pt x="41581" y="127"/>
                  </a:lnTo>
                  <a:lnTo>
                    <a:pt x="42604" y="0"/>
                  </a:lnTo>
                  <a:lnTo>
                    <a:pt x="62688" y="38834"/>
                  </a:lnTo>
                  <a:lnTo>
                    <a:pt x="77737" y="71548"/>
                  </a:lnTo>
                  <a:lnTo>
                    <a:pt x="79848" y="85550"/>
                  </a:lnTo>
                  <a:lnTo>
                    <a:pt x="79029" y="87706"/>
                  </a:lnTo>
                  <a:lnTo>
                    <a:pt x="71438" y="9201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0"/>
          <p:cNvGrpSpPr/>
          <p:nvPr/>
        </p:nvGrpSpPr>
        <p:grpSpPr>
          <a:xfrm>
            <a:off x="5643563" y="2544961"/>
            <a:ext cx="410766" cy="526135"/>
            <a:chOff x="5643563" y="2544961"/>
            <a:chExt cx="410766" cy="526135"/>
          </a:xfrm>
        </p:grpSpPr>
        <p:sp>
          <p:nvSpPr>
            <p:cNvPr id="73" name="SMARTInkShape-66"/>
            <p:cNvSpPr/>
            <p:nvPr>
              <p:custDataLst>
                <p:tags r:id="rId3"/>
              </p:custDataLst>
            </p:nvPr>
          </p:nvSpPr>
          <p:spPr>
            <a:xfrm>
              <a:off x="5966111" y="2544961"/>
              <a:ext cx="88218" cy="107157"/>
            </a:xfrm>
            <a:custGeom>
              <a:avLst/>
              <a:gdLst/>
              <a:ahLst/>
              <a:cxnLst/>
              <a:rect l="0" t="0" r="0" b="0"/>
              <a:pathLst>
                <a:path w="88218" h="107157">
                  <a:moveTo>
                    <a:pt x="7850" y="0"/>
                  </a:moveTo>
                  <a:lnTo>
                    <a:pt x="7850" y="0"/>
                  </a:lnTo>
                  <a:lnTo>
                    <a:pt x="20279" y="0"/>
                  </a:lnTo>
                  <a:lnTo>
                    <a:pt x="33581" y="4740"/>
                  </a:lnTo>
                  <a:lnTo>
                    <a:pt x="50090" y="17169"/>
                  </a:lnTo>
                  <a:lnTo>
                    <a:pt x="56389" y="25159"/>
                  </a:lnTo>
                  <a:lnTo>
                    <a:pt x="58069" y="28679"/>
                  </a:lnTo>
                  <a:lnTo>
                    <a:pt x="57204" y="33010"/>
                  </a:lnTo>
                  <a:lnTo>
                    <a:pt x="45756" y="50477"/>
                  </a:lnTo>
                  <a:lnTo>
                    <a:pt x="2563" y="77436"/>
                  </a:lnTo>
                  <a:lnTo>
                    <a:pt x="540" y="84356"/>
                  </a:lnTo>
                  <a:lnTo>
                    <a:pt x="0" y="88980"/>
                  </a:lnTo>
                  <a:lnTo>
                    <a:pt x="1624" y="92062"/>
                  </a:lnTo>
                  <a:lnTo>
                    <a:pt x="4691" y="94117"/>
                  </a:lnTo>
                  <a:lnTo>
                    <a:pt x="44859" y="104933"/>
                  </a:lnTo>
                  <a:lnTo>
                    <a:pt x="88217" y="10715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7"/>
            <p:cNvSpPr/>
            <p:nvPr>
              <p:custDataLst>
                <p:tags r:id="rId4"/>
              </p:custDataLst>
            </p:nvPr>
          </p:nvSpPr>
          <p:spPr>
            <a:xfrm>
              <a:off x="5643563" y="2964656"/>
              <a:ext cx="35718" cy="106440"/>
            </a:xfrm>
            <a:custGeom>
              <a:avLst/>
              <a:gdLst/>
              <a:ahLst/>
              <a:cxnLst/>
              <a:rect l="0" t="0" r="0" b="0"/>
              <a:pathLst>
                <a:path w="35718" h="106440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3915" y="46276"/>
                  </a:lnTo>
                  <a:lnTo>
                    <a:pt x="33968" y="84771"/>
                  </a:lnTo>
                  <a:lnTo>
                    <a:pt x="35673" y="106439"/>
                  </a:lnTo>
                  <a:lnTo>
                    <a:pt x="35717" y="9822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74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e diols and diacids reacting to form a poly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5" y="475910"/>
            <a:ext cx="83058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2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monomers used to make polyethylene terephthal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1" y="1892912"/>
            <a:ext cx="6036562" cy="288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61" y="556642"/>
            <a:ext cx="329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 (polyethylene terephthalate)</a:t>
            </a:r>
          </a:p>
        </p:txBody>
      </p:sp>
    </p:spTree>
    <p:extLst>
      <p:ext uri="{BB962C8B-B14F-4D97-AF65-F5344CB8AC3E}">
        <p14:creationId xmlns:p14="http://schemas.microsoft.com/office/powerpoint/2010/main" val="66666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tructure of polycarbon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15" y="812800"/>
            <a:ext cx="6108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2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42" y="486620"/>
            <a:ext cx="446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Polyamides : made from </a:t>
            </a:r>
            <a:r>
              <a:rPr lang="en-US" dirty="0" err="1"/>
              <a:t>diamines</a:t>
            </a:r>
            <a:r>
              <a:rPr lang="en-US" dirty="0"/>
              <a:t> and </a:t>
            </a:r>
            <a:r>
              <a:rPr lang="en-US" dirty="0" err="1"/>
              <a:t>diacids</a:t>
            </a:r>
            <a:endParaRPr lang="en-US" dirty="0"/>
          </a:p>
        </p:txBody>
      </p:sp>
      <p:pic>
        <p:nvPicPr>
          <p:cNvPr id="3" name="Picture 2" descr="The reaction of a diamine and a diacid to form an am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095500"/>
            <a:ext cx="741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e diamines and diacids reacting to form a polyamide polym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993" y="931635"/>
            <a:ext cx="8420100" cy="3035300"/>
          </a:xfrm>
          <a:prstGeom prst="rect">
            <a:avLst/>
          </a:prstGeom>
        </p:spPr>
      </p:pic>
      <p:grpSp>
        <p:nvGrpSpPr>
          <p:cNvPr id="12" name="SMARTInkShape-Group80"/>
          <p:cNvGrpSpPr/>
          <p:nvPr/>
        </p:nvGrpSpPr>
        <p:grpSpPr>
          <a:xfrm>
            <a:off x="8635008" y="1794867"/>
            <a:ext cx="491134" cy="44650"/>
            <a:chOff x="8635008" y="1794867"/>
            <a:chExt cx="491134" cy="44650"/>
          </a:xfrm>
        </p:grpSpPr>
        <p:sp>
          <p:nvSpPr>
            <p:cNvPr id="7" name="SMARTInkShape-363"/>
            <p:cNvSpPr/>
            <p:nvPr>
              <p:custDataLst>
                <p:tags r:id="rId6"/>
              </p:custDataLst>
            </p:nvPr>
          </p:nvSpPr>
          <p:spPr>
            <a:xfrm>
              <a:off x="9117211" y="1812727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26789"/>
                  </a:moveTo>
                  <a:lnTo>
                    <a:pt x="0" y="26789"/>
                  </a:lnTo>
                  <a:lnTo>
                    <a:pt x="0" y="14360"/>
                  </a:lnTo>
                  <a:lnTo>
                    <a:pt x="893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4"/>
            <p:cNvSpPr/>
            <p:nvPr>
              <p:custDataLst>
                <p:tags r:id="rId7"/>
              </p:custDataLst>
            </p:nvPr>
          </p:nvSpPr>
          <p:spPr>
            <a:xfrm>
              <a:off x="8992195" y="1794867"/>
              <a:ext cx="17861" cy="17861"/>
            </a:xfrm>
            <a:custGeom>
              <a:avLst/>
              <a:gdLst/>
              <a:ahLst/>
              <a:cxnLst/>
              <a:rect l="0" t="0" r="0" b="0"/>
              <a:pathLst>
                <a:path w="17861" h="17861">
                  <a:moveTo>
                    <a:pt x="0" y="17860"/>
                  </a:moveTo>
                  <a:lnTo>
                    <a:pt x="0" y="17860"/>
                  </a:lnTo>
                  <a:lnTo>
                    <a:pt x="0" y="13119"/>
                  </a:lnTo>
                  <a:lnTo>
                    <a:pt x="2646" y="8146"/>
                  </a:lnTo>
                  <a:lnTo>
                    <a:pt x="4741" y="5431"/>
                  </a:lnTo>
                  <a:lnTo>
                    <a:pt x="1786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5"/>
            <p:cNvSpPr/>
            <p:nvPr>
              <p:custDataLst>
                <p:tags r:id="rId8"/>
              </p:custDataLst>
            </p:nvPr>
          </p:nvSpPr>
          <p:spPr>
            <a:xfrm>
              <a:off x="8635008" y="1794867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8930"/>
                  </a:moveTo>
                  <a:lnTo>
                    <a:pt x="0" y="8930"/>
                  </a:lnTo>
                  <a:lnTo>
                    <a:pt x="0" y="1241"/>
                  </a:lnTo>
                  <a:lnTo>
                    <a:pt x="992" y="828"/>
                  </a:lnTo>
                  <a:lnTo>
                    <a:pt x="893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6"/>
            <p:cNvSpPr/>
            <p:nvPr>
              <p:custDataLst>
                <p:tags r:id="rId9"/>
              </p:custDataLst>
            </p:nvPr>
          </p:nvSpPr>
          <p:spPr>
            <a:xfrm>
              <a:off x="8770193" y="1804165"/>
              <a:ext cx="7691" cy="17492"/>
            </a:xfrm>
            <a:custGeom>
              <a:avLst/>
              <a:gdLst/>
              <a:ahLst/>
              <a:cxnLst/>
              <a:rect l="0" t="0" r="0" b="0"/>
              <a:pathLst>
                <a:path w="7691" h="17492">
                  <a:moveTo>
                    <a:pt x="7690" y="8562"/>
                  </a:moveTo>
                  <a:lnTo>
                    <a:pt x="7690" y="8562"/>
                  </a:lnTo>
                  <a:lnTo>
                    <a:pt x="7690" y="3821"/>
                  </a:lnTo>
                  <a:lnTo>
                    <a:pt x="6698" y="2425"/>
                  </a:lnTo>
                  <a:lnTo>
                    <a:pt x="5043" y="1494"/>
                  </a:lnTo>
                  <a:lnTo>
                    <a:pt x="0" y="0"/>
                  </a:lnTo>
                  <a:lnTo>
                    <a:pt x="5143" y="6833"/>
                  </a:lnTo>
                  <a:lnTo>
                    <a:pt x="7690" y="17491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7"/>
            <p:cNvSpPr/>
            <p:nvPr>
              <p:custDataLst>
                <p:tags r:id="rId10"/>
              </p:custDataLst>
            </p:nvPr>
          </p:nvSpPr>
          <p:spPr>
            <a:xfrm>
              <a:off x="8849320" y="1821656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0" y="17860"/>
                  </a:moveTo>
                  <a:lnTo>
                    <a:pt x="0" y="17860"/>
                  </a:lnTo>
                  <a:lnTo>
                    <a:pt x="0" y="1609"/>
                  </a:lnTo>
                  <a:lnTo>
                    <a:pt x="993" y="1073"/>
                  </a:lnTo>
                  <a:lnTo>
                    <a:pt x="893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1"/>
          <p:cNvGrpSpPr/>
          <p:nvPr/>
        </p:nvGrpSpPr>
        <p:grpSpPr>
          <a:xfrm>
            <a:off x="124318" y="1714500"/>
            <a:ext cx="491832" cy="53579"/>
            <a:chOff x="124318" y="1714500"/>
            <a:chExt cx="491832" cy="53579"/>
          </a:xfrm>
        </p:grpSpPr>
        <p:sp>
          <p:nvSpPr>
            <p:cNvPr id="13" name="SMARTInkShape-368"/>
            <p:cNvSpPr/>
            <p:nvPr>
              <p:custDataLst>
                <p:tags r:id="rId1"/>
              </p:custDataLst>
            </p:nvPr>
          </p:nvSpPr>
          <p:spPr>
            <a:xfrm>
              <a:off x="590601" y="1714500"/>
              <a:ext cx="25549" cy="17860"/>
            </a:xfrm>
            <a:custGeom>
              <a:avLst/>
              <a:gdLst/>
              <a:ahLst/>
              <a:cxnLst/>
              <a:rect l="0" t="0" r="0" b="0"/>
              <a:pathLst>
                <a:path w="25549" h="17860">
                  <a:moveTo>
                    <a:pt x="7688" y="17859"/>
                  </a:moveTo>
                  <a:lnTo>
                    <a:pt x="7688" y="17859"/>
                  </a:lnTo>
                  <a:lnTo>
                    <a:pt x="2948" y="13119"/>
                  </a:lnTo>
                  <a:lnTo>
                    <a:pt x="620" y="8146"/>
                  </a:lnTo>
                  <a:lnTo>
                    <a:pt x="0" y="5430"/>
                  </a:lnTo>
                  <a:lnTo>
                    <a:pt x="2563" y="3620"/>
                  </a:lnTo>
                  <a:lnTo>
                    <a:pt x="25548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9"/>
            <p:cNvSpPr/>
            <p:nvPr>
              <p:custDataLst>
                <p:tags r:id="rId2"/>
              </p:custDataLst>
            </p:nvPr>
          </p:nvSpPr>
          <p:spPr>
            <a:xfrm>
              <a:off x="473274" y="1714500"/>
              <a:ext cx="35719" cy="26790"/>
            </a:xfrm>
            <a:custGeom>
              <a:avLst/>
              <a:gdLst/>
              <a:ahLst/>
              <a:cxnLst/>
              <a:rect l="0" t="0" r="0" b="0"/>
              <a:pathLst>
                <a:path w="35719" h="26790">
                  <a:moveTo>
                    <a:pt x="0" y="26789"/>
                  </a:moveTo>
                  <a:lnTo>
                    <a:pt x="0" y="26789"/>
                  </a:lnTo>
                  <a:lnTo>
                    <a:pt x="4740" y="17308"/>
                  </a:lnTo>
                  <a:lnTo>
                    <a:pt x="35718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0"/>
            <p:cNvSpPr/>
            <p:nvPr>
              <p:custDataLst>
                <p:tags r:id="rId3"/>
              </p:custDataLst>
            </p:nvPr>
          </p:nvSpPr>
          <p:spPr>
            <a:xfrm>
              <a:off x="339328" y="1723430"/>
              <a:ext cx="26790" cy="35719"/>
            </a:xfrm>
            <a:custGeom>
              <a:avLst/>
              <a:gdLst/>
              <a:ahLst/>
              <a:cxnLst/>
              <a:rect l="0" t="0" r="0" b="0"/>
              <a:pathLst>
                <a:path w="26790" h="35719">
                  <a:moveTo>
                    <a:pt x="0" y="35718"/>
                  </a:moveTo>
                  <a:lnTo>
                    <a:pt x="0" y="35718"/>
                  </a:lnTo>
                  <a:lnTo>
                    <a:pt x="0" y="30978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1"/>
            <p:cNvSpPr/>
            <p:nvPr>
              <p:custDataLst>
                <p:tags r:id="rId4"/>
              </p:custDataLst>
            </p:nvPr>
          </p:nvSpPr>
          <p:spPr>
            <a:xfrm>
              <a:off x="232172" y="1732359"/>
              <a:ext cx="35720" cy="35720"/>
            </a:xfrm>
            <a:custGeom>
              <a:avLst/>
              <a:gdLst/>
              <a:ahLst/>
              <a:cxnLst/>
              <a:rect l="0" t="0" r="0" b="0"/>
              <a:pathLst>
                <a:path w="35720" h="35720">
                  <a:moveTo>
                    <a:pt x="0" y="35719"/>
                  </a:moveTo>
                  <a:lnTo>
                    <a:pt x="0" y="35719"/>
                  </a:lnTo>
                  <a:lnTo>
                    <a:pt x="0" y="26238"/>
                  </a:lnTo>
                  <a:lnTo>
                    <a:pt x="2646" y="18938"/>
                  </a:lnTo>
                  <a:lnTo>
                    <a:pt x="4740" y="15602"/>
                  </a:lnTo>
                  <a:lnTo>
                    <a:pt x="35719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72"/>
            <p:cNvSpPr/>
            <p:nvPr>
              <p:custDataLst>
                <p:tags r:id="rId5"/>
              </p:custDataLst>
            </p:nvPr>
          </p:nvSpPr>
          <p:spPr>
            <a:xfrm>
              <a:off x="124318" y="1754004"/>
              <a:ext cx="36417" cy="5145"/>
            </a:xfrm>
            <a:custGeom>
              <a:avLst/>
              <a:gdLst/>
              <a:ahLst/>
              <a:cxnLst/>
              <a:rect l="0" t="0" r="0" b="0"/>
              <a:pathLst>
                <a:path w="36417" h="5145">
                  <a:moveTo>
                    <a:pt x="18557" y="5144"/>
                  </a:moveTo>
                  <a:lnTo>
                    <a:pt x="18557" y="5144"/>
                  </a:lnTo>
                  <a:lnTo>
                    <a:pt x="1139" y="0"/>
                  </a:lnTo>
                  <a:lnTo>
                    <a:pt x="0" y="722"/>
                  </a:lnTo>
                  <a:lnTo>
                    <a:pt x="232" y="2196"/>
                  </a:lnTo>
                  <a:lnTo>
                    <a:pt x="1380" y="3179"/>
                  </a:lnTo>
                  <a:lnTo>
                    <a:pt x="5300" y="4271"/>
                  </a:lnTo>
                  <a:lnTo>
                    <a:pt x="36416" y="5144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018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40</Words>
  <Application>Microsoft Macintosh PowerPoint</Application>
  <PresentationFormat>On-screen Show (4:3)</PresentationFormat>
  <Paragraphs>15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Polymers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17</dc:title>
  <dc:creator>Greta Giles</dc:creator>
  <cp:lastModifiedBy>Greta Giles</cp:lastModifiedBy>
  <cp:revision>16</cp:revision>
  <dcterms:created xsi:type="dcterms:W3CDTF">2019-11-18T18:20:34Z</dcterms:created>
  <dcterms:modified xsi:type="dcterms:W3CDTF">2026-01-06T18:11:25Z</dcterms:modified>
</cp:coreProperties>
</file>