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5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/>
    <p:restoredTop sz="94684"/>
  </p:normalViewPr>
  <p:slideViewPr>
    <p:cSldViewPr snapToGrid="0" snapToObjects="1">
      <p:cViewPr varScale="1">
        <p:scale>
          <a:sx n="110" d="100"/>
          <a:sy n="110" d="100"/>
        </p:scale>
        <p:origin x="1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23FF-74D8-4129-BE3F-09EC63282599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E44B-7342-4F98-BA44-57CB16CA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5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A910-17D9-B344-8ADA-A7142F547F9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5814-F8D6-6548-B5C2-F452EBA9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Disaccharides and </a:t>
            </a:r>
            <a:br>
              <a:rPr lang="en-US" dirty="0"/>
            </a:br>
            <a:r>
              <a:rPr lang="en-US" dirty="0"/>
              <a:t>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297967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1629784" cy="70804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Cellulose</a:t>
            </a:r>
          </a:p>
        </p:txBody>
      </p:sp>
      <p:pic>
        <p:nvPicPr>
          <p:cNvPr id="16388" name="Picture 4" descr="Structure of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11" y="274638"/>
            <a:ext cx="419100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7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showing how cellulose forms structural fibr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" y="484093"/>
            <a:ext cx="5282005" cy="39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7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oligosaccharides of the A,B, and O blood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3" y="388171"/>
            <a:ext cx="5189146" cy="43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7312" y="306018"/>
            <a:ext cx="2806989" cy="706903"/>
          </a:xfrm>
        </p:spPr>
        <p:txBody>
          <a:bodyPr>
            <a:normAutofit/>
          </a:bodyPr>
          <a:lstStyle/>
          <a:p>
            <a:r>
              <a:rPr lang="en-US" sz="2400" dirty="0" err="1"/>
              <a:t>Glycosidic</a:t>
            </a:r>
            <a:r>
              <a:rPr lang="en-US" sz="2400" dirty="0"/>
              <a:t> Bonds</a:t>
            </a:r>
          </a:p>
        </p:txBody>
      </p:sp>
      <p:graphicFrame>
        <p:nvGraphicFramePr>
          <p:cNvPr id="37891" name="Object 1027" descr="Reaction showing the formation of an ether from 2 alcohols.  A picture of 2 sugar molecules attached by an ether functional group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154138821"/>
              </p:ext>
            </p:extLst>
          </p:nvPr>
        </p:nvGraphicFramePr>
        <p:xfrm>
          <a:off x="1143000" y="1879600"/>
          <a:ext cx="70104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5114880" imgH="3409920" progId="ISISServer">
                  <p:embed/>
                </p:oleObj>
              </mc:Choice>
              <mc:Fallback>
                <p:oleObj name="ISIS/Draw Sketch" r:id="rId2" imgW="5114880" imgH="3409920" progId="ISISServer">
                  <p:embed/>
                  <p:pic>
                    <p:nvPicPr>
                      <p:cNvPr id="37891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79600"/>
                        <a:ext cx="7010400" cy="46736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3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59711" cy="716693"/>
          </a:xfrm>
        </p:spPr>
        <p:txBody>
          <a:bodyPr>
            <a:normAutofit/>
          </a:bodyPr>
          <a:lstStyle/>
          <a:p>
            <a:r>
              <a:rPr lang="en-US" sz="2400" dirty="0"/>
              <a:t>Nomenclature of Disaccharides</a:t>
            </a:r>
          </a:p>
        </p:txBody>
      </p:sp>
      <p:graphicFrame>
        <p:nvGraphicFramePr>
          <p:cNvPr id="29700" name="Object 1028" descr="The structure of sucro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16166"/>
              </p:ext>
            </p:extLst>
          </p:nvPr>
        </p:nvGraphicFramePr>
        <p:xfrm>
          <a:off x="5562600" y="1752600"/>
          <a:ext cx="32004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2943000" imgH="1581120" progId="ISISServer">
                  <p:embed/>
                </p:oleObj>
              </mc:Choice>
              <mc:Fallback>
                <p:oleObj name="ISIS/Draw Sketch" r:id="rId2" imgW="2943000" imgH="1581120" progId="ISISServer">
                  <p:embed/>
                  <p:pic>
                    <p:nvPicPr>
                      <p:cNvPr id="2970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2004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1030" descr="List of requirements for systematically naming glycosidic bonds"/>
          <p:cNvSpPr txBox="1">
            <a:spLocks noChangeArrowheads="1"/>
          </p:cNvSpPr>
          <p:nvPr/>
        </p:nvSpPr>
        <p:spPr bwMode="auto">
          <a:xfrm>
            <a:off x="1066800" y="1676400"/>
            <a:ext cx="4724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It is necessary to indicate:</a:t>
            </a:r>
          </a:p>
          <a:p>
            <a:pPr>
              <a:buFontTx/>
              <a:buAutoNum type="arabicPeriod"/>
            </a:pPr>
            <a:r>
              <a:rPr lang="en-US" dirty="0"/>
              <a:t>The </a:t>
            </a:r>
            <a:r>
              <a:rPr lang="en-US" dirty="0" err="1"/>
              <a:t>monosaccarides</a:t>
            </a:r>
            <a:r>
              <a:rPr lang="en-US" dirty="0"/>
              <a:t> in order (</a:t>
            </a:r>
            <a:r>
              <a:rPr lang="en-US" dirty="0" err="1"/>
              <a:t>nonred</a:t>
            </a:r>
            <a:r>
              <a:rPr lang="en-US" dirty="0"/>
              <a:t>.</a:t>
            </a:r>
            <a:r>
              <a:rPr lang="en-US" dirty="0">
                <a:cs typeface="Times New Roman" charset="0"/>
              </a:rPr>
              <a:t>→</a:t>
            </a:r>
            <a:r>
              <a:rPr lang="en-US" dirty="0"/>
              <a:t>  red.)</a:t>
            </a:r>
          </a:p>
          <a:p>
            <a:pPr>
              <a:buFontTx/>
              <a:buAutoNum type="arabicPeriod"/>
            </a:pPr>
            <a:r>
              <a:rPr lang="en-US" dirty="0"/>
              <a:t>The anomers used (</a:t>
            </a:r>
            <a:r>
              <a:rPr lang="en-US" dirty="0">
                <a:cs typeface="Times New Roman" charset="0"/>
              </a:rPr>
              <a:t>α or β)</a:t>
            </a:r>
          </a:p>
          <a:p>
            <a:pPr>
              <a:buFontTx/>
              <a:buAutoNum type="arabicPeriod"/>
            </a:pPr>
            <a:r>
              <a:rPr lang="en-US" dirty="0">
                <a:cs typeface="Times New Roman" charset="0"/>
              </a:rPr>
              <a:t>The isomer used (D or L)</a:t>
            </a:r>
          </a:p>
          <a:p>
            <a:pPr>
              <a:buFontTx/>
              <a:buAutoNum type="arabicPeriod"/>
            </a:pPr>
            <a:r>
              <a:rPr lang="en-US" dirty="0">
                <a:cs typeface="Times New Roman" charset="0"/>
              </a:rPr>
              <a:t>The ring form (p or f)</a:t>
            </a:r>
          </a:p>
          <a:p>
            <a:pPr>
              <a:buFontTx/>
              <a:buAutoNum type="arabicPeriod"/>
            </a:pPr>
            <a:r>
              <a:rPr lang="en-US" dirty="0">
                <a:cs typeface="Times New Roman" charset="0"/>
              </a:rPr>
              <a:t>Location of the glycosidic bond </a:t>
            </a:r>
            <a:endParaRPr lang="en-US" dirty="0"/>
          </a:p>
        </p:txBody>
      </p:sp>
      <p:sp>
        <p:nvSpPr>
          <p:cNvPr id="29703" name="Text Box 1031" descr="Different versions of the systematic naming for sucrose"/>
          <p:cNvSpPr txBox="1">
            <a:spLocks noChangeArrowheads="1"/>
          </p:cNvSpPr>
          <p:nvPr/>
        </p:nvSpPr>
        <p:spPr bwMode="auto">
          <a:xfrm>
            <a:off x="1371600" y="4572000"/>
            <a:ext cx="701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cs typeface="Times New Roman" charset="0"/>
              </a:rPr>
              <a:t>α -D-glucopyranosyl-(1→2)-β-D-</a:t>
            </a:r>
            <a:r>
              <a:rPr lang="en-US" dirty="0" err="1">
                <a:cs typeface="Times New Roman" charset="0"/>
              </a:rPr>
              <a:t>fructofuranoside</a:t>
            </a:r>
            <a:endParaRPr lang="en-US" dirty="0">
              <a:cs typeface="Times New Roman" charset="0"/>
            </a:endParaRPr>
          </a:p>
          <a:p>
            <a:pPr algn="ctr"/>
            <a:r>
              <a:rPr lang="en-US" dirty="0">
                <a:cs typeface="Times New Roman" charset="0"/>
              </a:rPr>
              <a:t>α-D-</a:t>
            </a:r>
            <a:r>
              <a:rPr lang="en-US" dirty="0" err="1">
                <a:cs typeface="Times New Roman" charset="0"/>
              </a:rPr>
              <a:t>Glcp</a:t>
            </a:r>
            <a:r>
              <a:rPr lang="en-US" dirty="0">
                <a:cs typeface="Times New Roman" charset="0"/>
              </a:rPr>
              <a:t>-(1→2)-β-D-</a:t>
            </a:r>
            <a:r>
              <a:rPr lang="en-US" dirty="0" err="1">
                <a:cs typeface="Times New Roman" charset="0"/>
              </a:rPr>
              <a:t>Fruf</a:t>
            </a:r>
            <a:endParaRPr lang="en-US" dirty="0">
              <a:cs typeface="Times New Roman" charset="0"/>
            </a:endParaRPr>
          </a:p>
          <a:p>
            <a:pPr algn="ctr"/>
            <a:r>
              <a:rPr lang="en-US" dirty="0" err="1">
                <a:cs typeface="Times New Roman" charset="0"/>
              </a:rPr>
              <a:t>Glc</a:t>
            </a:r>
            <a:r>
              <a:rPr lang="en-US" dirty="0">
                <a:cs typeface="Times New Roman" charset="0"/>
              </a:rPr>
              <a:t>-α -(1→2)-Fru</a:t>
            </a:r>
          </a:p>
          <a:p>
            <a:pPr algn="ctr"/>
            <a:r>
              <a:rPr lang="en-US" dirty="0">
                <a:cs typeface="Times New Roman" charset="0"/>
              </a:rPr>
              <a:t>Sucrose</a:t>
            </a:r>
          </a:p>
        </p:txBody>
      </p:sp>
    </p:spTree>
    <p:extLst>
      <p:ext uri="{BB962C8B-B14F-4D97-AF65-F5344CB8AC3E}">
        <p14:creationId xmlns:p14="http://schemas.microsoft.com/office/powerpoint/2010/main" val="243358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76" y="32273"/>
            <a:ext cx="2218765" cy="64545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Disaccharides</a:t>
            </a:r>
          </a:p>
        </p:txBody>
      </p:sp>
      <p:pic>
        <p:nvPicPr>
          <p:cNvPr id="10244" name="Picture 4" descr="Structures of commonly found dissacha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8" y="1299883"/>
            <a:ext cx="57150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6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26" y="132678"/>
            <a:ext cx="4076495" cy="798830"/>
          </a:xfrm>
        </p:spPr>
        <p:txBody>
          <a:bodyPr>
            <a:normAutofit/>
          </a:bodyPr>
          <a:lstStyle/>
          <a:p>
            <a:r>
              <a:rPr lang="en-US" sz="2400" dirty="0"/>
              <a:t>Hydrolysis of Polysaccharides</a:t>
            </a:r>
          </a:p>
        </p:txBody>
      </p:sp>
      <p:graphicFrame>
        <p:nvGraphicFramePr>
          <p:cNvPr id="12292" name="Object 4" descr="The reaction for the hydrolysis of maltose to form 2 molecules of gluco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2036"/>
              </p:ext>
            </p:extLst>
          </p:nvPr>
        </p:nvGraphicFramePr>
        <p:xfrm>
          <a:off x="651735" y="1374979"/>
          <a:ext cx="671512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6267240" imgH="1562040" progId="ISISServer">
                  <p:embed/>
                </p:oleObj>
              </mc:Choice>
              <mc:Fallback>
                <p:oleObj name="ISIS/Draw Sketch" r:id="rId2" imgW="6267240" imgH="1562040" progId="ISISServer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35" y="1374979"/>
                        <a:ext cx="671512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00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290" y="274638"/>
            <a:ext cx="4469802" cy="57521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Biological Roles of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13054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02" y="177819"/>
            <a:ext cx="1532965" cy="53218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Glycogen</a:t>
            </a:r>
          </a:p>
        </p:txBody>
      </p:sp>
      <p:pic>
        <p:nvPicPr>
          <p:cNvPr id="15364" name="Picture 4" descr="Structure of glyc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2" y="1783398"/>
            <a:ext cx="4698607" cy="37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7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1231751" cy="44612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Starch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462" y="4311129"/>
            <a:ext cx="6954818" cy="14549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Two forms: amylose and amylopectin </a:t>
            </a:r>
          </a:p>
          <a:p>
            <a:r>
              <a:rPr lang="en-US" sz="2400" dirty="0"/>
              <a:t>Most starch is 10-30% amylose and 70-90% amylopectin </a:t>
            </a:r>
          </a:p>
          <a:p>
            <a:r>
              <a:rPr lang="en-US" sz="2400" dirty="0"/>
              <a:t>Branches in amylopectin every 12-30 residues </a:t>
            </a:r>
          </a:p>
          <a:p>
            <a:r>
              <a:rPr lang="en-US" sz="2400" dirty="0"/>
              <a:t>Amylose has alpha(1,4) links, one reducing end </a:t>
            </a:r>
          </a:p>
          <a:p>
            <a:endParaRPr lang="en-US" sz="2400" dirty="0"/>
          </a:p>
        </p:txBody>
      </p:sp>
      <p:pic>
        <p:nvPicPr>
          <p:cNvPr id="17410" name="Picture 2" descr="A picture of foods that contain st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0" y="831189"/>
            <a:ext cx="4345641" cy="283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21" y="367709"/>
            <a:ext cx="1961607" cy="632529"/>
          </a:xfrm>
        </p:spPr>
        <p:txBody>
          <a:bodyPr>
            <a:normAutofit/>
          </a:bodyPr>
          <a:lstStyle/>
          <a:p>
            <a:r>
              <a:rPr lang="en-US" sz="2400" dirty="0"/>
              <a:t>Amylose</a:t>
            </a:r>
          </a:p>
        </p:txBody>
      </p:sp>
      <p:pic>
        <p:nvPicPr>
          <p:cNvPr id="14340" name="Picture 4" descr="Structure of amy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07" y="1891553"/>
            <a:ext cx="2404762" cy="380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86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123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ISIS/Draw Sketch</vt:lpstr>
      <vt:lpstr>Disaccharides and  Polysaccharides</vt:lpstr>
      <vt:lpstr>Glycosidic Bonds</vt:lpstr>
      <vt:lpstr>Nomenclature of Disaccharides</vt:lpstr>
      <vt:lpstr>Disaccharides</vt:lpstr>
      <vt:lpstr>Hydrolysis of Polysaccharides</vt:lpstr>
      <vt:lpstr>Biological Roles of Carbohydrates</vt:lpstr>
      <vt:lpstr>Glycogen</vt:lpstr>
      <vt:lpstr>Starch</vt:lpstr>
      <vt:lpstr>Amylose</vt:lpstr>
      <vt:lpstr>Cellulose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20</dc:title>
  <dc:creator>Greta Giles</dc:creator>
  <cp:lastModifiedBy>Greta Giles</cp:lastModifiedBy>
  <cp:revision>12</cp:revision>
  <dcterms:created xsi:type="dcterms:W3CDTF">2019-11-18T18:26:42Z</dcterms:created>
  <dcterms:modified xsi:type="dcterms:W3CDTF">2026-01-06T19:23:58Z</dcterms:modified>
</cp:coreProperties>
</file>