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78"/>
  </p:normalViewPr>
  <p:slideViewPr>
    <p:cSldViewPr snapToGrid="0" snapToObjects="1">
      <p:cViewPr varScale="1">
        <p:scale>
          <a:sx n="117" d="100"/>
          <a:sy n="117" d="100"/>
        </p:scale>
        <p:origin x="5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22307-DFC0-418C-9763-5F1BDB68E0DF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E71FD-7BC6-4C57-A75C-55C72CD6B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0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07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88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65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76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84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21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62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3AB1E-D4F3-2141-9BD5-A627D1087A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57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2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4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9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0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9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4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3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2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5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CA087-CDC7-6B43-AE66-A6EBD5267FAE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7C672-4B73-454B-8AE6-DCA109E3D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6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Amino Acids</a:t>
            </a:r>
          </a:p>
        </p:txBody>
      </p:sp>
    </p:spTree>
    <p:extLst>
      <p:ext uri="{BB962C8B-B14F-4D97-AF65-F5344CB8AC3E}">
        <p14:creationId xmlns:p14="http://schemas.microsoft.com/office/powerpoint/2010/main" val="7796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995544" cy="413851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/>
              <a:t>Amino Acids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417638"/>
            <a:ext cx="487859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Building Blocks for Proteins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	Proteins used for…..</a:t>
            </a:r>
          </a:p>
          <a:p>
            <a:pPr marL="457200" lvl="1" indent="0">
              <a:buNone/>
            </a:pPr>
            <a:r>
              <a:rPr lang="en-US" sz="2000" dirty="0"/>
              <a:t>		Enzymes for catalysis</a:t>
            </a:r>
          </a:p>
          <a:p>
            <a:pPr marL="457200" lvl="1" indent="0">
              <a:buNone/>
            </a:pPr>
            <a:r>
              <a:rPr lang="en-US" sz="2000" dirty="0"/>
              <a:t>		Structural support</a:t>
            </a:r>
          </a:p>
          <a:p>
            <a:pPr marL="457200" lvl="1" indent="0">
              <a:buNone/>
            </a:pPr>
            <a:r>
              <a:rPr lang="en-US" sz="2000" dirty="0"/>
              <a:t>		Transport</a:t>
            </a:r>
          </a:p>
          <a:p>
            <a:pPr marL="457200" lvl="1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Signalling</a:t>
            </a: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Can be used as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fuel</a:t>
            </a:r>
            <a:r>
              <a:rPr lang="ja-JP" altLang="en-US" sz="2000" dirty="0">
                <a:latin typeface="Arial"/>
              </a:rPr>
              <a:t>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772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1289" y="301850"/>
            <a:ext cx="2092362" cy="478397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Amino Acids</a:t>
            </a:r>
          </a:p>
        </p:txBody>
      </p:sp>
      <p:graphicFrame>
        <p:nvGraphicFramePr>
          <p:cNvPr id="2051" name="Object 3" descr="General structure of an amino acid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671103005"/>
              </p:ext>
            </p:extLst>
          </p:nvPr>
        </p:nvGraphicFramePr>
        <p:xfrm>
          <a:off x="532393" y="1202168"/>
          <a:ext cx="6546140" cy="3561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4429080" imgH="2409480" progId="ISISServer">
                  <p:embed/>
                </p:oleObj>
              </mc:Choice>
              <mc:Fallback>
                <p:oleObj name="ISIS/Draw Sketch" r:id="rId3" imgW="4429080" imgH="2409480" progId="ISISServer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93" y="1202168"/>
                        <a:ext cx="6546140" cy="3561751"/>
                      </a:xfrm>
                      <a:prstGeom prst="rect">
                        <a:avLst/>
                      </a:prstGeom>
                      <a:extLst>
                        <a:ext uri="{FAA26D3D-D897-4be2-8F04-BA451C77F1D7}">
                          <ma14:placeholderFlag xmlns:ma14="http://schemas.microsoft.com/office/mac/drawingml/2011/main" xmlns="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436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275704" cy="58597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/>
              <a:t>Amino Acids are Charged</a:t>
            </a:r>
          </a:p>
        </p:txBody>
      </p:sp>
      <p:pic>
        <p:nvPicPr>
          <p:cNvPr id="71684" name="Picture 4" descr="Structure of an amino acid at low, neutral, and high pH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4325" y="1116106"/>
            <a:ext cx="6324600" cy="488791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92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685800"/>
            <a:ext cx="7772400" cy="3352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Zwitterions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400" dirty="0"/>
              <a:t>Optically active (exception = Glycine)</a:t>
            </a:r>
          </a:p>
        </p:txBody>
      </p:sp>
      <p:pic>
        <p:nvPicPr>
          <p:cNvPr id="45060" name="Picture 2052" descr="L-glyceraldehyde compared to an L amino ac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588" y="4191000"/>
            <a:ext cx="4594412" cy="189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45063" name="Object 2055" descr="The zwitterionic form of an amino aci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107909"/>
              </p:ext>
            </p:extLst>
          </p:nvPr>
        </p:nvGraphicFramePr>
        <p:xfrm>
          <a:off x="1143000" y="1371600"/>
          <a:ext cx="6096000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3904920" imgH="1037880" progId="ISISServer">
                  <p:embed/>
                </p:oleObj>
              </mc:Choice>
              <mc:Fallback>
                <p:oleObj name="ISIS/Draw Sketch" r:id="rId4" imgW="3904920" imgH="1037880" progId="ISISServer">
                  <p:embed/>
                  <p:pic>
                    <p:nvPicPr>
                      <p:cNvPr id="45063" name="Object 20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71600"/>
                        <a:ext cx="6096000" cy="162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2177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383280" cy="618247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Common Amino Acids</a:t>
            </a: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4769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charset="0"/>
              </a:rPr>
              <a:t>There are 20 common amino acids which are classified by their side chains (R) as:</a:t>
            </a:r>
          </a:p>
          <a:p>
            <a:pPr marL="0" indent="0">
              <a:buNone/>
            </a:pPr>
            <a:endParaRPr lang="en-US" sz="2000" dirty="0">
              <a:latin typeface="Arial" charset="0"/>
            </a:endParaRP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Hydrophobic 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Polar Neutral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Polar Charged</a:t>
            </a:r>
          </a:p>
        </p:txBody>
      </p:sp>
    </p:spTree>
    <p:extLst>
      <p:ext uri="{BB962C8B-B14F-4D97-AF65-F5344CB8AC3E}">
        <p14:creationId xmlns:p14="http://schemas.microsoft.com/office/powerpoint/2010/main" val="157541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5627"/>
            <a:ext cx="2162287" cy="623469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Hydrophobic</a:t>
            </a:r>
          </a:p>
        </p:txBody>
      </p:sp>
      <p:graphicFrame>
        <p:nvGraphicFramePr>
          <p:cNvPr id="3075" name="Object 3" descr="Glycine, alanine and valine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815134169"/>
              </p:ext>
            </p:extLst>
          </p:nvPr>
        </p:nvGraphicFramePr>
        <p:xfrm>
          <a:off x="457200" y="1390795"/>
          <a:ext cx="5122190" cy="1754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4533840" imgH="1552320" progId="ISISServer">
                  <p:embed/>
                </p:oleObj>
              </mc:Choice>
              <mc:Fallback>
                <p:oleObj name="ISIS/Draw Sketch" r:id="rId3" imgW="4533840" imgH="1552320" progId="ISISServer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90795"/>
                        <a:ext cx="5122190" cy="1754476"/>
                      </a:xfrm>
                      <a:prstGeom prst="rect">
                        <a:avLst/>
                      </a:prstGeom>
                      <a:extLst>
                        <a:ext uri="{FAA26D3D-D897-4be2-8F04-BA451C77F1D7}">
                          <ma14:placeholderFlag xmlns:ma14="http://schemas.microsoft.com/office/mac/drawingml/2011/main" xmlns="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 descr="Leucine, isoleucone, methionine and prolin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08674"/>
              </p:ext>
            </p:extLst>
          </p:nvPr>
        </p:nvGraphicFramePr>
        <p:xfrm>
          <a:off x="5700194" y="1390795"/>
          <a:ext cx="3360584" cy="4006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3371760" imgH="4019400" progId="ISISServer">
                  <p:embed/>
                </p:oleObj>
              </mc:Choice>
              <mc:Fallback>
                <p:oleObj name="ISIS/Draw Sketch" r:id="rId5" imgW="3371760" imgH="4019400" progId="ISISServer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194" y="1390795"/>
                        <a:ext cx="3360584" cy="4006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 descr="phenylalanine and tryptopha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633398"/>
              </p:ext>
            </p:extLst>
          </p:nvPr>
        </p:nvGraphicFramePr>
        <p:xfrm>
          <a:off x="937301" y="3235981"/>
          <a:ext cx="3952770" cy="2339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7" imgW="3733560" imgH="2209680" progId="ISISServer">
                  <p:embed/>
                </p:oleObj>
              </mc:Choice>
              <mc:Fallback>
                <p:oleObj name="ISIS/Draw Sketch" r:id="rId7" imgW="3733560" imgH="2209680" progId="ISISServer">
                  <p:embed/>
                  <p:pic>
                    <p:nvPicPr>
                      <p:cNvPr id="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301" y="3235981"/>
                        <a:ext cx="3952770" cy="2339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917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5516" y="123456"/>
            <a:ext cx="2642461" cy="723164"/>
          </a:xfrm>
        </p:spPr>
        <p:txBody>
          <a:bodyPr>
            <a:normAutofit/>
          </a:bodyPr>
          <a:lstStyle/>
          <a:p>
            <a:r>
              <a:rPr lang="en-US" sz="2400" dirty="0"/>
              <a:t>Polar Neutral</a:t>
            </a:r>
          </a:p>
        </p:txBody>
      </p:sp>
      <p:graphicFrame>
        <p:nvGraphicFramePr>
          <p:cNvPr id="5124" name="Object 4" descr="Serine, threonine and asaparagin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475529"/>
              </p:ext>
            </p:extLst>
          </p:nvPr>
        </p:nvGraphicFramePr>
        <p:xfrm>
          <a:off x="522469" y="1158467"/>
          <a:ext cx="5313966" cy="2204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4981320" imgH="2066760" progId="ISISServer">
                  <p:embed/>
                </p:oleObj>
              </mc:Choice>
              <mc:Fallback>
                <p:oleObj name="ISIS/Draw Sketch" r:id="rId3" imgW="4981320" imgH="2066760" progId="ISISServer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69" y="1158467"/>
                        <a:ext cx="5313966" cy="22046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 descr="glutamine, tyrosine and cystein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255770"/>
              </p:ext>
            </p:extLst>
          </p:nvPr>
        </p:nvGraphicFramePr>
        <p:xfrm>
          <a:off x="522469" y="3579469"/>
          <a:ext cx="5649641" cy="2709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4905360" imgH="2352600" progId="ISISServer">
                  <p:embed/>
                </p:oleObj>
              </mc:Choice>
              <mc:Fallback>
                <p:oleObj name="ISIS/Draw Sketch" r:id="rId5" imgW="4905360" imgH="2352600" progId="ISISServer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69" y="3579469"/>
                        <a:ext cx="5649641" cy="27097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2967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276" y="123456"/>
            <a:ext cx="3700881" cy="828992"/>
          </a:xfrm>
        </p:spPr>
        <p:txBody>
          <a:bodyPr>
            <a:normAutofit/>
          </a:bodyPr>
          <a:lstStyle/>
          <a:p>
            <a:r>
              <a:rPr lang="en-US" sz="2400" dirty="0"/>
              <a:t>Charged Amino Acids</a:t>
            </a:r>
          </a:p>
        </p:txBody>
      </p:sp>
      <p:graphicFrame>
        <p:nvGraphicFramePr>
          <p:cNvPr id="7175" name="Object 7" descr="lysine, arginine, and histidin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638789"/>
              </p:ext>
            </p:extLst>
          </p:nvPr>
        </p:nvGraphicFramePr>
        <p:xfrm>
          <a:off x="825474" y="1165426"/>
          <a:ext cx="5192405" cy="2702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4905360" imgH="2552400" progId="ISISServer">
                  <p:embed/>
                </p:oleObj>
              </mc:Choice>
              <mc:Fallback>
                <p:oleObj name="ISIS/Draw Sketch" r:id="rId3" imgW="4905360" imgH="2552400" progId="ISISServer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474" y="1165426"/>
                        <a:ext cx="5192405" cy="2702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 descr="aspartic acid and glutamic aci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815290"/>
              </p:ext>
            </p:extLst>
          </p:nvPr>
        </p:nvGraphicFramePr>
        <p:xfrm>
          <a:off x="825474" y="4085398"/>
          <a:ext cx="4027512" cy="26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3352680" imgH="2180880" progId="ISISServer">
                  <p:embed/>
                </p:oleObj>
              </mc:Choice>
              <mc:Fallback>
                <p:oleObj name="ISIS/Draw Sketch" r:id="rId5" imgW="3352680" imgH="2180880" progId="ISISServer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474" y="4085398"/>
                        <a:ext cx="4027512" cy="2620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0550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90</Words>
  <Application>Microsoft Macintosh PowerPoint</Application>
  <PresentationFormat>On-screen Show (4:3)</PresentationFormat>
  <Paragraphs>38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ISIS/Draw Sketch</vt:lpstr>
      <vt:lpstr>Amino Acids</vt:lpstr>
      <vt:lpstr>Amino Acids</vt:lpstr>
      <vt:lpstr>Amino Acids</vt:lpstr>
      <vt:lpstr>Amino Acids are Charged</vt:lpstr>
      <vt:lpstr>PowerPoint Presentation</vt:lpstr>
      <vt:lpstr>Common Amino Acids</vt:lpstr>
      <vt:lpstr>Hydrophobic</vt:lpstr>
      <vt:lpstr>Polar Neutral</vt:lpstr>
      <vt:lpstr>Charged Amino Acids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21</dc:title>
  <dc:creator>Greta Giles</dc:creator>
  <cp:lastModifiedBy>Greta Giles</cp:lastModifiedBy>
  <cp:revision>18</cp:revision>
  <dcterms:created xsi:type="dcterms:W3CDTF">2019-11-18T18:27:42Z</dcterms:created>
  <dcterms:modified xsi:type="dcterms:W3CDTF">2026-01-06T19:39:33Z</dcterms:modified>
</cp:coreProperties>
</file>