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73" r:id="rId4"/>
    <p:sldId id="276" r:id="rId5"/>
    <p:sldId id="327" r:id="rId6"/>
    <p:sldId id="278" r:id="rId7"/>
    <p:sldId id="279" r:id="rId8"/>
    <p:sldId id="281" r:id="rId9"/>
    <p:sldId id="282" r:id="rId10"/>
    <p:sldId id="283" r:id="rId11"/>
    <p:sldId id="284" r:id="rId12"/>
    <p:sldId id="285" r:id="rId13"/>
    <p:sldId id="324" r:id="rId14"/>
    <p:sldId id="303" r:id="rId15"/>
    <p:sldId id="289" r:id="rId16"/>
    <p:sldId id="290" r:id="rId17"/>
    <p:sldId id="291" r:id="rId18"/>
    <p:sldId id="326" r:id="rId19"/>
    <p:sldId id="293" r:id="rId20"/>
    <p:sldId id="322" r:id="rId21"/>
    <p:sldId id="295" r:id="rId22"/>
    <p:sldId id="297" r:id="rId23"/>
    <p:sldId id="298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78"/>
  </p:normalViewPr>
  <p:slideViewPr>
    <p:cSldViewPr snapToGrid="0" snapToObjects="1">
      <p:cViewPr varScale="1">
        <p:scale>
          <a:sx n="117" d="100"/>
          <a:sy n="117" d="100"/>
        </p:scale>
        <p:origin x="5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22307-DFC0-418C-9763-5F1BDB68E0DF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E71FD-7BC6-4C57-A75C-55C72CD6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0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AB1E-D4F3-2141-9BD5-A627D1087A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2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AB1E-D4F3-2141-9BD5-A627D1087A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09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AB1E-D4F3-2141-9BD5-A627D1087A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95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AB1E-D4F3-2141-9BD5-A627D1087A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81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AB1E-D4F3-2141-9BD5-A627D1087A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44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AB1E-D4F3-2141-9BD5-A627D1087A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06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AB1E-D4F3-2141-9BD5-A627D1087A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94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AB1E-D4F3-2141-9BD5-A627D1087A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9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AB1E-D4F3-2141-9BD5-A627D1087A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AB1E-D4F3-2141-9BD5-A627D1087A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79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AB1E-D4F3-2141-9BD5-A627D1087A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AB1E-D4F3-2141-9BD5-A627D1087A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3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AB1E-D4F3-2141-9BD5-A627D1087A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AB1E-D4F3-2141-9BD5-A627D1087A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97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AB1E-D4F3-2141-9BD5-A627D1087A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73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AB1E-D4F3-2141-9BD5-A627D1087A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5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AB1E-D4F3-2141-9BD5-A627D1087A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95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AB1E-D4F3-2141-9BD5-A627D1087A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7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AB1E-D4F3-2141-9BD5-A627D1087A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0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A087-CDC7-6B43-AE66-A6EBD5267FAE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672-4B73-454B-8AE6-DCA109E3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2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A087-CDC7-6B43-AE66-A6EBD5267FAE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672-4B73-454B-8AE6-DCA109E3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4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A087-CDC7-6B43-AE66-A6EBD5267FAE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672-4B73-454B-8AE6-DCA109E3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9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A087-CDC7-6B43-AE66-A6EBD5267FAE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672-4B73-454B-8AE6-DCA109E3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0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A087-CDC7-6B43-AE66-A6EBD5267FAE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672-4B73-454B-8AE6-DCA109E3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9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A087-CDC7-6B43-AE66-A6EBD5267FAE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672-4B73-454B-8AE6-DCA109E3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4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A087-CDC7-6B43-AE66-A6EBD5267FAE}" type="datetimeFigureOut">
              <a:rPr lang="en-US" smtClean="0"/>
              <a:t>1/6/26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672-4B73-454B-8AE6-DCA109E3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A087-CDC7-6B43-AE66-A6EBD5267FAE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672-4B73-454B-8AE6-DCA109E3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2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A087-CDC7-6B43-AE66-A6EBD5267FAE}" type="datetimeFigureOut">
              <a:rPr lang="en-US" smtClean="0"/>
              <a:t>1/6/26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672-4B73-454B-8AE6-DCA109E3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A087-CDC7-6B43-AE66-A6EBD5267FAE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672-4B73-454B-8AE6-DCA109E3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5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A087-CDC7-6B43-AE66-A6EBD5267FAE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C672-4B73-454B-8AE6-DCA109E3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6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A087-CDC7-6B43-AE66-A6EBD5267FAE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7C672-4B73-454B-8AE6-DCA109E3D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6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Polypeptides</a:t>
            </a:r>
          </a:p>
        </p:txBody>
      </p:sp>
    </p:spTree>
    <p:extLst>
      <p:ext uri="{BB962C8B-B14F-4D97-AF65-F5344CB8AC3E}">
        <p14:creationId xmlns:p14="http://schemas.microsoft.com/office/powerpoint/2010/main" val="779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017520" cy="69355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Secondary Structures</a:t>
            </a:r>
          </a:p>
        </p:txBody>
      </p:sp>
      <p:sp>
        <p:nvSpPr>
          <p:cNvPr id="9421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Alpha helices, beta sheets, turns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Stabilized by hydrogen bonds, disulfide bonds, hydrophobic interactions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669925" y="2174875"/>
            <a:ext cx="778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2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3079376" cy="535193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Secondary Structures</a:t>
            </a:r>
          </a:p>
        </p:txBody>
      </p:sp>
      <p:pic>
        <p:nvPicPr>
          <p:cNvPr id="16388" name="Picture 4" descr="Ways to pictorially represent alpha helices and beta sheet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2" b="9091"/>
          <a:stretch>
            <a:fillRect/>
          </a:stretch>
        </p:blipFill>
        <p:spPr>
          <a:xfrm>
            <a:off x="1420032" y="1313329"/>
            <a:ext cx="4690288" cy="472171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341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50515" y="371139"/>
            <a:ext cx="3402106" cy="742278"/>
          </a:xfrm>
        </p:spPr>
        <p:txBody>
          <a:bodyPr>
            <a:normAutofit/>
          </a:bodyPr>
          <a:lstStyle/>
          <a:p>
            <a:r>
              <a:rPr lang="en-US" sz="2400" dirty="0">
                <a:cs typeface="Times New Roman" charset="0"/>
              </a:rPr>
              <a:t>α -</a:t>
            </a:r>
            <a:r>
              <a:rPr lang="en-US" sz="2400" dirty="0"/>
              <a:t>Helices</a:t>
            </a:r>
          </a:p>
        </p:txBody>
      </p:sp>
      <p:sp>
        <p:nvSpPr>
          <p:cNvPr id="1741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276600" y="1447800"/>
            <a:ext cx="4876800" cy="1897828"/>
          </a:xfrm>
        </p:spPr>
        <p:txBody>
          <a:bodyPr>
            <a:normAutofit/>
          </a:bodyPr>
          <a:lstStyle/>
          <a:p>
            <a:r>
              <a:rPr lang="en-US" sz="2000" dirty="0"/>
              <a:t>Right handed helix</a:t>
            </a:r>
          </a:p>
          <a:p>
            <a:endParaRPr lang="en-US" sz="2000" dirty="0"/>
          </a:p>
          <a:p>
            <a:r>
              <a:rPr lang="en-US" sz="2000" dirty="0"/>
              <a:t>Hydrogen bonding between amine H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and carbonyl lone pairs of the backbone.</a:t>
            </a:r>
          </a:p>
        </p:txBody>
      </p:sp>
      <p:pic>
        <p:nvPicPr>
          <p:cNvPr id="17412" name="Picture 4" descr="An alpha hel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4447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43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The top view of an alpha hel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8545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57200" y="348773"/>
            <a:ext cx="28264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Alpha Helix Top View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486400" y="2057400"/>
            <a:ext cx="3124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R groups point outward (green).</a:t>
            </a:r>
          </a:p>
          <a:p>
            <a:endParaRPr lang="en-US" altLang="en-US"/>
          </a:p>
          <a:p>
            <a:r>
              <a:rPr lang="en-US" altLang="en-US"/>
              <a:t>The inside is filled, backbone atoms have Van Der Waals interactions with one another.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968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3600"/>
              <a:t>Structure of </a:t>
            </a:r>
            <a:r>
              <a:rPr lang="en-US" sz="3600">
                <a:latin typeface="Symbol" charset="0"/>
              </a:rPr>
              <a:t>a</a:t>
            </a:r>
            <a:r>
              <a:rPr lang="en-US" sz="3600"/>
              <a:t>-keratin</a:t>
            </a:r>
            <a:endParaRPr lang="en-US"/>
          </a:p>
        </p:txBody>
      </p:sp>
      <p:pic>
        <p:nvPicPr>
          <p:cNvPr id="114691" name="Picture 3" descr="The structure of alpha keratin and the formation of filaments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2"/>
          <a:stretch>
            <a:fillRect/>
          </a:stretch>
        </p:blipFill>
        <p:spPr>
          <a:xfrm>
            <a:off x="685800" y="1447800"/>
            <a:ext cx="7550150" cy="4348163"/>
          </a:xfrm>
          <a:noFill/>
          <a:ln/>
        </p:spPr>
      </p:pic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3657600" y="5105400"/>
            <a:ext cx="5121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rgbClr val="040FFF"/>
                </a:solidFill>
                <a:latin typeface="Times" charset="0"/>
              </a:rPr>
              <a:t>Found in hair, wool, nails, claws, quills,horns, hooves, and the outer layer of skin.</a:t>
            </a:r>
            <a:endParaRPr lang="en-US" sz="1600">
              <a:latin typeface="Times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3657600" y="4114800"/>
            <a:ext cx="1014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Times" charset="0"/>
              </a:rPr>
              <a:t>Right-handed</a:t>
            </a:r>
            <a:endParaRPr lang="en-US" sz="1400">
              <a:latin typeface="Times" charset="0"/>
            </a:endParaRP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3733800" y="4495800"/>
            <a:ext cx="931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Times" charset="0"/>
              </a:rPr>
              <a:t>Left-handed</a:t>
            </a:r>
          </a:p>
        </p:txBody>
      </p:sp>
    </p:spTree>
    <p:extLst>
      <p:ext uri="{BB962C8B-B14F-4D97-AF65-F5344CB8AC3E}">
        <p14:creationId xmlns:p14="http://schemas.microsoft.com/office/powerpoint/2010/main" val="369102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2809539" cy="58898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Pleated </a:t>
            </a:r>
            <a:r>
              <a:rPr lang="en-US" sz="2000" dirty="0">
                <a:cs typeface="Times New Roman" charset="0"/>
              </a:rPr>
              <a:t>β sheets</a:t>
            </a:r>
          </a:p>
        </p:txBody>
      </p:sp>
      <p:pic>
        <p:nvPicPr>
          <p:cNvPr id="18436" name="Picture 4" descr="Comparison of the structure of parallel and antiparallel beta she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47212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437" name="Picture 5" descr="Side view of a pleated beta she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2286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90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351" y="349942"/>
            <a:ext cx="2641002" cy="478397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cs typeface="Times New Roman" charset="0"/>
              </a:rPr>
              <a:t>Structure of Silk Fibroin</a:t>
            </a:r>
          </a:p>
        </p:txBody>
      </p:sp>
      <p:pic>
        <p:nvPicPr>
          <p:cNvPr id="60420" name="Picture 4" descr="Side view of the pleated beta sheet in silk fibro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52" y="1386840"/>
            <a:ext cx="455136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953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9" y="152400"/>
            <a:ext cx="2078915" cy="525332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>
                <a:cs typeface="Times New Roman" charset="0"/>
              </a:rPr>
              <a:t>Tertiary Structures</a:t>
            </a:r>
          </a:p>
        </p:txBody>
      </p:sp>
      <p:pic>
        <p:nvPicPr>
          <p:cNvPr id="20484" name="Picture 4" descr="Examples of tertiary stru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8" y="1110391"/>
            <a:ext cx="3416371" cy="290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47235" y="4301706"/>
            <a:ext cx="35036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a) beta-alpha-beta	b) beta sheets	   c) alpha-alpha</a:t>
            </a:r>
          </a:p>
        </p:txBody>
      </p:sp>
      <p:pic>
        <p:nvPicPr>
          <p:cNvPr id="5" name="Picture 4" descr="Examples of tertiary stru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86" y="1110391"/>
            <a:ext cx="3401529" cy="30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15634" y="4719437"/>
            <a:ext cx="2982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Times New Roman" charset="0"/>
              </a:rPr>
              <a:t>a) and b)    beta barrels</a:t>
            </a:r>
          </a:p>
        </p:txBody>
      </p:sp>
    </p:spTree>
    <p:extLst>
      <p:ext uri="{BB962C8B-B14F-4D97-AF65-F5344CB8AC3E}">
        <p14:creationId xmlns:p14="http://schemas.microsoft.com/office/powerpoint/2010/main" val="2122719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2236550" cy="960352"/>
          </a:xfrm>
        </p:spPr>
        <p:txBody>
          <a:bodyPr>
            <a:normAutofit/>
          </a:bodyPr>
          <a:lstStyle/>
          <a:p>
            <a:pPr algn="l"/>
            <a:r>
              <a:rPr lang="en-US" altLang="en-US" sz="2400" dirty="0"/>
              <a:t>Helical Bundles</a:t>
            </a:r>
          </a:p>
        </p:txBody>
      </p:sp>
      <p:pic>
        <p:nvPicPr>
          <p:cNvPr id="4101" name="Picture 5" descr="Pucture of a barrel made from alpha hel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8" y="960352"/>
            <a:ext cx="2180239" cy="275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639788" y="240347"/>
            <a:ext cx="2191988" cy="51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/>
              <a:t>Beta Barrel</a:t>
            </a:r>
            <a:endParaRPr lang="en-US" altLang="en-US" sz="2400" dirty="0"/>
          </a:p>
        </p:txBody>
      </p:sp>
      <p:pic>
        <p:nvPicPr>
          <p:cNvPr id="5" name="Picture 4" descr="A barrel made from beta sheets, side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530" y="689564"/>
            <a:ext cx="4280446" cy="302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17510" y="4689162"/>
            <a:ext cx="2454631" cy="7321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/>
              <a:t>Alpha Beta Barrel</a:t>
            </a:r>
          </a:p>
        </p:txBody>
      </p:sp>
      <p:pic>
        <p:nvPicPr>
          <p:cNvPr id="7" name="Picture 3" descr="A barrel made from beta sheets, top 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4530" y="3976642"/>
            <a:ext cx="4485791" cy="24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97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200400" cy="661277"/>
          </a:xfrm>
        </p:spPr>
        <p:txBody>
          <a:bodyPr>
            <a:normAutofit/>
          </a:bodyPr>
          <a:lstStyle/>
          <a:p>
            <a:r>
              <a:rPr lang="en-US" sz="2000" dirty="0">
                <a:cs typeface="Times New Roman" charset="0"/>
              </a:rPr>
              <a:t>Quaternary Protein Structure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7376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Many proteins are made from multiple polypeptide strands, each strand is a </a:t>
            </a:r>
            <a:r>
              <a:rPr lang="en-US" sz="2000" i="1" dirty="0"/>
              <a:t>subunit</a:t>
            </a:r>
          </a:p>
          <a:p>
            <a:pPr>
              <a:lnSpc>
                <a:spcPct val="90000"/>
              </a:lnSpc>
            </a:pPr>
            <a:endParaRPr lang="en-US" sz="2000" i="1" dirty="0"/>
          </a:p>
          <a:p>
            <a:pPr>
              <a:lnSpc>
                <a:spcPct val="90000"/>
              </a:lnSpc>
            </a:pPr>
            <a:r>
              <a:rPr lang="en-US" sz="2000" dirty="0"/>
              <a:t>Subunits are labelled as </a:t>
            </a:r>
            <a:r>
              <a:rPr lang="en-US" sz="2000" dirty="0">
                <a:cs typeface="Times New Roman" charset="0"/>
              </a:rPr>
              <a:t>α,β,</a:t>
            </a:r>
            <a:r>
              <a:rPr lang="en-US" sz="2000" dirty="0" err="1">
                <a:cs typeface="Times New Roman" charset="0"/>
              </a:rPr>
              <a:t>γ,δ</a:t>
            </a:r>
            <a:r>
              <a:rPr lang="en-US" sz="2000" dirty="0">
                <a:cs typeface="Times New Roman" charset="0"/>
              </a:rPr>
              <a:t> etc.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Each of these subunits has a tertiary structure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arrangement of the subunits is the quaternary structure</a:t>
            </a:r>
          </a:p>
        </p:txBody>
      </p:sp>
    </p:spTree>
    <p:extLst>
      <p:ext uri="{BB962C8B-B14F-4D97-AF65-F5344CB8AC3E}">
        <p14:creationId xmlns:p14="http://schemas.microsoft.com/office/powerpoint/2010/main" val="1179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534" y="274638"/>
            <a:ext cx="3878132" cy="532186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Amide Bonds (Peptide Bonds)</a:t>
            </a:r>
          </a:p>
        </p:txBody>
      </p:sp>
      <p:pic>
        <p:nvPicPr>
          <p:cNvPr id="9220" name="Picture 4" descr="Reaction showing the formation of an amide bond between 2 amino ac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66221"/>
            <a:ext cx="4095078" cy="343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838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4" name="Picture 4" descr="Relationship and examples of the primary, secondary, tertiary, and quaternary structures for hemoglo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382000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26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8374" y="297628"/>
            <a:ext cx="2272553" cy="448235"/>
          </a:xfrm>
        </p:spPr>
        <p:txBody>
          <a:bodyPr>
            <a:normAutofit/>
          </a:bodyPr>
          <a:lstStyle/>
          <a:p>
            <a:r>
              <a:rPr lang="en-US" sz="2000" dirty="0">
                <a:cs typeface="Times New Roman" charset="0"/>
              </a:rPr>
              <a:t>Hemoglobin</a:t>
            </a:r>
          </a:p>
        </p:txBody>
      </p:sp>
      <p:pic>
        <p:nvPicPr>
          <p:cNvPr id="27652" name="Picture 4" descr="Relationship and examples of the primary, secondary, tertiary, and quaternary structures for hemoglob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1"/>
            <a:ext cx="7720405" cy="485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58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8979" y="228600"/>
            <a:ext cx="2412348" cy="637674"/>
          </a:xfrm>
        </p:spPr>
        <p:txBody>
          <a:bodyPr>
            <a:normAutofit/>
          </a:bodyPr>
          <a:lstStyle/>
          <a:p>
            <a:r>
              <a:rPr lang="en-US" sz="2400" dirty="0"/>
              <a:t>Denaturation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974725" y="2098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285775" y="866274"/>
            <a:ext cx="7155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charset="0"/>
              </a:rPr>
              <a:t>Destruction of the organized three dimensional structure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517525" y="1572929"/>
            <a:ext cx="695007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</a:pPr>
            <a:r>
              <a:rPr lang="en-US" dirty="0"/>
              <a:t>Heating</a:t>
            </a:r>
          </a:p>
          <a:p>
            <a:pPr>
              <a:buFontTx/>
              <a:buAutoNum type="arabicPeriod"/>
            </a:pPr>
            <a:endParaRPr lang="en-US" dirty="0"/>
          </a:p>
          <a:p>
            <a:pPr>
              <a:buAutoNum type="arabicPeriod" startAt="2"/>
            </a:pPr>
            <a:r>
              <a:rPr lang="en-US" dirty="0"/>
              <a:t>Detergents</a:t>
            </a:r>
          </a:p>
          <a:p>
            <a:pPr>
              <a:buAutoNum type="arabicPeriod" startAt="2"/>
            </a:pPr>
            <a:endParaRPr lang="en-US" dirty="0"/>
          </a:p>
          <a:p>
            <a:pPr>
              <a:buAutoNum type="arabicPeriod" startAt="3"/>
            </a:pPr>
            <a:r>
              <a:rPr lang="en-US" dirty="0"/>
              <a:t>Organic Solvents</a:t>
            </a:r>
          </a:p>
          <a:p>
            <a:pPr>
              <a:buAutoNum type="arabicPeriod" startAt="3"/>
            </a:pPr>
            <a:endParaRPr lang="en-US" dirty="0"/>
          </a:p>
          <a:p>
            <a:pPr>
              <a:buFontTx/>
              <a:buAutoNum type="arabicPeriod" startAt="4"/>
            </a:pPr>
            <a:r>
              <a:rPr lang="en-US" dirty="0"/>
              <a:t>Change in pH</a:t>
            </a:r>
          </a:p>
          <a:p>
            <a:pPr>
              <a:buFontTx/>
              <a:buAutoNum type="arabicPeriod" startAt="4"/>
            </a:pPr>
            <a:endParaRPr lang="en-US" sz="2800" dirty="0"/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533400" y="5105400"/>
            <a:ext cx="63642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AutoNum type="arabicPeriod" startAt="5"/>
            </a:pPr>
            <a:r>
              <a:rPr lang="en-US" dirty="0"/>
              <a:t>Oxidation/Reduction of disulfide bonds </a:t>
            </a:r>
          </a:p>
          <a:p>
            <a:pPr>
              <a:buFontTx/>
              <a:buAutoNum type="arabi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11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17" y="270143"/>
            <a:ext cx="3672038" cy="707139"/>
          </a:xfrm>
        </p:spPr>
        <p:txBody>
          <a:bodyPr>
            <a:normAutofit/>
          </a:bodyPr>
          <a:lstStyle/>
          <a:p>
            <a:r>
              <a:rPr lang="en-US" sz="2800" dirty="0">
                <a:cs typeface="Times New Roman" charset="0"/>
              </a:rPr>
              <a:t>Disulfide Bonds</a:t>
            </a:r>
          </a:p>
        </p:txBody>
      </p:sp>
      <p:pic>
        <p:nvPicPr>
          <p:cNvPr id="35844" name="Picture 4" descr="Reaction showing the formation of a disulfide bond from 2 cysteine resid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98" y="827773"/>
            <a:ext cx="5257800" cy="48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370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886" y="373599"/>
            <a:ext cx="3205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Cleaving disulfide bonds</a:t>
            </a:r>
          </a:p>
        </p:txBody>
      </p:sp>
      <p:pic>
        <p:nvPicPr>
          <p:cNvPr id="78850" name="Picture 2" descr="Reaction showing the reduction of a disulfide bond by mercaptoethan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1" y="927597"/>
            <a:ext cx="5570187" cy="290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851" name="Picture 3" descr="Cartoon diagram showing the reduction of a disulfide bo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763" y="4150996"/>
            <a:ext cx="6016391" cy="247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63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550862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Rotation Around Amide Bonds</a:t>
            </a:r>
          </a:p>
        </p:txBody>
      </p:sp>
      <p:graphicFrame>
        <p:nvGraphicFramePr>
          <p:cNvPr id="10244" name="Object 4" descr="Picture showing the resonance structure of an amide bond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513652"/>
              </p:ext>
            </p:extLst>
          </p:nvPr>
        </p:nvGraphicFramePr>
        <p:xfrm>
          <a:off x="990600" y="1524000"/>
          <a:ext cx="7239000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3" imgW="4829040" imgH="1542960" progId="ISISServer">
                  <p:embed/>
                </p:oleObj>
              </mc:Choice>
              <mc:Fallback>
                <p:oleObj name="ISIS/Draw Sketch" r:id="rId3" imgW="4829040" imgH="1542960" progId="ISISServer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7239000" cy="231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7576" y="4537075"/>
            <a:ext cx="90364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Times New Roman" charset="0"/>
              </a:rPr>
              <a:t>There is limited rotation around the peptide bond because</a:t>
            </a:r>
          </a:p>
          <a:p>
            <a:pPr algn="ctr"/>
            <a:r>
              <a:rPr lang="en-US" i="1" dirty="0">
                <a:latin typeface="Times New Roman" charset="0"/>
              </a:rPr>
              <a:t> </a:t>
            </a:r>
          </a:p>
          <a:p>
            <a:pPr algn="ctr"/>
            <a:r>
              <a:rPr lang="en-US" i="1" dirty="0">
                <a:latin typeface="Times New Roman" charset="0"/>
              </a:rPr>
              <a:t>it has partial double bond character.</a:t>
            </a:r>
          </a:p>
        </p:txBody>
      </p:sp>
    </p:spTree>
    <p:extLst>
      <p:ext uri="{BB962C8B-B14F-4D97-AF65-F5344CB8AC3E}">
        <p14:creationId xmlns:p14="http://schemas.microsoft.com/office/powerpoint/2010/main" val="62559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017520" cy="521428"/>
          </a:xfrm>
        </p:spPr>
        <p:txBody>
          <a:bodyPr>
            <a:normAutofit/>
          </a:bodyPr>
          <a:lstStyle/>
          <a:p>
            <a:r>
              <a:rPr lang="en-US" sz="2400" dirty="0"/>
              <a:t>Polypeptides</a:t>
            </a:r>
          </a:p>
        </p:txBody>
      </p:sp>
      <p:pic>
        <p:nvPicPr>
          <p:cNvPr id="11268" name="Picture 4" descr="Structure of a tetrapept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0" y="1752601"/>
            <a:ext cx="5680038" cy="301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60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EEA41A-C420-C08C-37A2-BEDDA6F997B5}"/>
              </a:ext>
            </a:extLst>
          </p:cNvPr>
          <p:cNvSpPr txBox="1"/>
          <p:nvPr/>
        </p:nvSpPr>
        <p:spPr>
          <a:xfrm>
            <a:off x="413658" y="544286"/>
            <a:ext cx="180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 Ala-Gly-Asp</a:t>
            </a:r>
          </a:p>
        </p:txBody>
      </p:sp>
    </p:spTree>
    <p:extLst>
      <p:ext uri="{BB962C8B-B14F-4D97-AF65-F5344CB8AC3E}">
        <p14:creationId xmlns:p14="http://schemas.microsoft.com/office/powerpoint/2010/main" val="313470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6208" y="274638"/>
            <a:ext cx="3107147" cy="46764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Hydrolysis Reactions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6509" y="1078029"/>
            <a:ext cx="1658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Acid Hydrolysis:</a:t>
            </a:r>
          </a:p>
        </p:txBody>
      </p:sp>
      <p:pic>
        <p:nvPicPr>
          <p:cNvPr id="77826" name="Picture 2" descr="Reaction for the acid hydrolysis of a tripept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25" y="1619637"/>
            <a:ext cx="60198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82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The specificities of different prote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40" y="4616367"/>
            <a:ext cx="434340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www.intechopen.com/source/html/42100/media/image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http://www.intechopen.com/source/html/42100/media/image4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6807" name="Picture 7" descr="Protease catalyzed hydrolysis of an am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35" y="1383383"/>
            <a:ext cx="6772605" cy="283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375" y="433137"/>
            <a:ext cx="2888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Enzymatic Hydrolysis:</a:t>
            </a:r>
          </a:p>
        </p:txBody>
      </p:sp>
    </p:spTree>
    <p:extLst>
      <p:ext uri="{BB962C8B-B14F-4D97-AF65-F5344CB8AC3E}">
        <p14:creationId xmlns:p14="http://schemas.microsoft.com/office/powerpoint/2010/main" val="321170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3671944" cy="566569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Levels of Protein Structure</a:t>
            </a:r>
          </a:p>
        </p:txBody>
      </p:sp>
      <p:sp>
        <p:nvSpPr>
          <p:cNvPr id="14339" name="Rectangle 3" descr="The levels of protein structure"/>
          <p:cNvSpPr>
            <a:spLocks noGrp="1" noChangeArrowheads="1"/>
          </p:cNvSpPr>
          <p:nvPr>
            <p:ph type="body" idx="1"/>
          </p:nvPr>
        </p:nvSpPr>
        <p:spPr>
          <a:xfrm>
            <a:off x="609600" y="1277471"/>
            <a:ext cx="4555864" cy="4133625"/>
          </a:xfrm>
        </p:spPr>
        <p:txBody>
          <a:bodyPr>
            <a:normAutofit/>
          </a:bodyPr>
          <a:lstStyle/>
          <a:p>
            <a:r>
              <a:rPr lang="en-US" sz="2000" dirty="0"/>
              <a:t>Primary: Sequence of Amino Acids</a:t>
            </a:r>
          </a:p>
          <a:p>
            <a:endParaRPr lang="en-US" sz="2000" dirty="0"/>
          </a:p>
          <a:p>
            <a:r>
              <a:rPr lang="en-US" sz="2000" dirty="0"/>
              <a:t>Secondary: Structures such as alpha helices and beta sheets</a:t>
            </a:r>
          </a:p>
          <a:p>
            <a:endParaRPr lang="en-US" sz="2000" dirty="0"/>
          </a:p>
          <a:p>
            <a:r>
              <a:rPr lang="en-US" sz="2000" dirty="0"/>
              <a:t>Tertiary: Arrangement of secondary structures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 err="1"/>
              <a:t>Quarternary</a:t>
            </a:r>
            <a:r>
              <a:rPr lang="en-US" sz="2000" dirty="0"/>
              <a:t>: Arrangement of protein subunits </a:t>
            </a:r>
          </a:p>
        </p:txBody>
      </p:sp>
    </p:spTree>
    <p:extLst>
      <p:ext uri="{BB962C8B-B14F-4D97-AF65-F5344CB8AC3E}">
        <p14:creationId xmlns:p14="http://schemas.microsoft.com/office/powerpoint/2010/main" val="385996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565699" cy="596731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Primary Structure</a:t>
            </a:r>
          </a:p>
        </p:txBody>
      </p:sp>
      <p:sp>
        <p:nvSpPr>
          <p:cNvPr id="15363" name="Rectangle 3" descr="Examples of primary structure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0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Linear sequence of amino acids in a polypeptide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Alylglycylvalylserine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Ala-</a:t>
            </a:r>
            <a:r>
              <a:rPr lang="en-US" sz="2000" dirty="0" err="1"/>
              <a:t>Gly</a:t>
            </a:r>
            <a:r>
              <a:rPr lang="en-US" sz="2000" dirty="0"/>
              <a:t>-Val-</a:t>
            </a:r>
            <a:r>
              <a:rPr lang="en-US" sz="2000" dirty="0" err="1"/>
              <a:t>Ser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AGVS</a:t>
            </a:r>
          </a:p>
        </p:txBody>
      </p:sp>
    </p:spTree>
    <p:extLst>
      <p:ext uri="{BB962C8B-B14F-4D97-AF65-F5344CB8AC3E}">
        <p14:creationId xmlns:p14="http://schemas.microsoft.com/office/powerpoint/2010/main" val="254080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311</Words>
  <Application>Microsoft Macintosh PowerPoint</Application>
  <PresentationFormat>On-screen Show (4:3)</PresentationFormat>
  <Paragraphs>92</Paragraphs>
  <Slides>24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Symbol</vt:lpstr>
      <vt:lpstr>Times</vt:lpstr>
      <vt:lpstr>Times New Roman</vt:lpstr>
      <vt:lpstr>Office Theme</vt:lpstr>
      <vt:lpstr>ISIS/Draw Sketch</vt:lpstr>
      <vt:lpstr>Polypeptides</vt:lpstr>
      <vt:lpstr>Amide Bonds (Peptide Bonds)</vt:lpstr>
      <vt:lpstr>Rotation Around Amide Bonds</vt:lpstr>
      <vt:lpstr>Polypeptides</vt:lpstr>
      <vt:lpstr>PowerPoint Presentation</vt:lpstr>
      <vt:lpstr>Hydrolysis Reactions</vt:lpstr>
      <vt:lpstr>PowerPoint Presentation</vt:lpstr>
      <vt:lpstr>Levels of Protein Structure</vt:lpstr>
      <vt:lpstr>Primary Structure</vt:lpstr>
      <vt:lpstr>Secondary Structures</vt:lpstr>
      <vt:lpstr>Secondary Structures</vt:lpstr>
      <vt:lpstr>α -Helices</vt:lpstr>
      <vt:lpstr>PowerPoint Presentation</vt:lpstr>
      <vt:lpstr>Structure of a-keratin</vt:lpstr>
      <vt:lpstr>Pleated β sheets</vt:lpstr>
      <vt:lpstr>Structure of Silk Fibroin</vt:lpstr>
      <vt:lpstr>Tertiary Structures</vt:lpstr>
      <vt:lpstr>Helical Bundles</vt:lpstr>
      <vt:lpstr>Quaternary Protein Structure</vt:lpstr>
      <vt:lpstr>PowerPoint Presentation</vt:lpstr>
      <vt:lpstr>Hemoglobin</vt:lpstr>
      <vt:lpstr>Denaturation</vt:lpstr>
      <vt:lpstr>Disulfide Bonds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21</dc:title>
  <dc:creator>Greta Giles</dc:creator>
  <cp:lastModifiedBy>Greta Giles</cp:lastModifiedBy>
  <cp:revision>17</cp:revision>
  <dcterms:created xsi:type="dcterms:W3CDTF">2019-11-18T18:27:42Z</dcterms:created>
  <dcterms:modified xsi:type="dcterms:W3CDTF">2026-01-06T19:56:01Z</dcterms:modified>
</cp:coreProperties>
</file>