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97" r:id="rId3"/>
    <p:sldId id="302" r:id="rId4"/>
    <p:sldId id="298" r:id="rId5"/>
    <p:sldId id="299" r:id="rId6"/>
    <p:sldId id="300" r:id="rId7"/>
    <p:sldId id="301" r:id="rId8"/>
    <p:sldId id="303" r:id="rId9"/>
    <p:sldId id="305" r:id="rId10"/>
    <p:sldId id="260" r:id="rId11"/>
    <p:sldId id="341" r:id="rId12"/>
    <p:sldId id="258" r:id="rId13"/>
    <p:sldId id="308" r:id="rId14"/>
    <p:sldId id="311" r:id="rId15"/>
    <p:sldId id="272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18" autoAdjust="0"/>
    <p:restoredTop sz="94678"/>
  </p:normalViewPr>
  <p:slideViewPr>
    <p:cSldViewPr snapToGrid="0" snapToObjects="1">
      <p:cViewPr varScale="1">
        <p:scale>
          <a:sx n="117" d="100"/>
          <a:sy n="117" d="100"/>
        </p:scale>
        <p:origin x="2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5DE6C-CE30-47A8-8D2E-620E5CED17A9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91E06-D6F6-4A3B-9820-F14ECA3B7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5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Eukaryotic 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CDC12-5E24-8141-9C7C-33442EC884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6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DAC1-8FCC-0B43-A90F-2C7B00DC9A5F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6EC9-27AE-6C4A-8D23-F7697CBFB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5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DAC1-8FCC-0B43-A90F-2C7B00DC9A5F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6EC9-27AE-6C4A-8D23-F7697CBFB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1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DAC1-8FCC-0B43-A90F-2C7B00DC9A5F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6EC9-27AE-6C4A-8D23-F7697CBFB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7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DAC1-8FCC-0B43-A90F-2C7B00DC9A5F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6EC9-27AE-6C4A-8D23-F7697CBFB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6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DAC1-8FCC-0B43-A90F-2C7B00DC9A5F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6EC9-27AE-6C4A-8D23-F7697CBFB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4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DAC1-8FCC-0B43-A90F-2C7B00DC9A5F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6EC9-27AE-6C4A-8D23-F7697CBFB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DAC1-8FCC-0B43-A90F-2C7B00DC9A5F}" type="datetimeFigureOut">
              <a:rPr lang="en-US" smtClean="0"/>
              <a:t>1/6/26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6EC9-27AE-6C4A-8D23-F7697CBFB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4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DAC1-8FCC-0B43-A90F-2C7B00DC9A5F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6EC9-27AE-6C4A-8D23-F7697CBFB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2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DAC1-8FCC-0B43-A90F-2C7B00DC9A5F}" type="datetimeFigureOut">
              <a:rPr lang="en-US" smtClean="0"/>
              <a:t>1/6/26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6EC9-27AE-6C4A-8D23-F7697CBFB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3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DAC1-8FCC-0B43-A90F-2C7B00DC9A5F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6EC9-27AE-6C4A-8D23-F7697CBFB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4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DAC1-8FCC-0B43-A90F-2C7B00DC9A5F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6EC9-27AE-6C4A-8D23-F7697CBFB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3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DDAC1-8FCC-0B43-A90F-2C7B00DC9A5F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A6EC9-27AE-6C4A-8D23-F7697CBFB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oleObject" Target="../embeddings/oleObject4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oleObject" Target="../embeddings/oleObject8.bin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Nucleic Acids</a:t>
            </a:r>
          </a:p>
        </p:txBody>
      </p:sp>
    </p:spTree>
    <p:extLst>
      <p:ext uri="{BB962C8B-B14F-4D97-AF65-F5344CB8AC3E}">
        <p14:creationId xmlns:p14="http://schemas.microsoft.com/office/powerpoint/2010/main" val="3434646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81238" cy="530819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Nucleic Acids - DNA</a:t>
            </a:r>
          </a:p>
        </p:txBody>
      </p:sp>
      <p:pic>
        <p:nvPicPr>
          <p:cNvPr id="4" name="Content Placeholder 3" descr="A strand of DNA showing the phosphate backbone labelled with the 3’ and 5’ends"/>
          <p:cNvPicPr>
            <a:picLocks noGrp="1" noChangeAspect="1"/>
          </p:cNvPicPr>
          <p:nvPr>
            <p:ph idx="1"/>
          </p:nvPr>
        </p:nvPicPr>
        <p:blipFill>
          <a:blip r:embed="rId2"/>
          <a:srcRect l="-58366" r="-58366"/>
          <a:stretch>
            <a:fillRect/>
          </a:stretch>
        </p:blipFill>
        <p:spPr>
          <a:xfrm>
            <a:off x="169914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232646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structure of double stranded DNA showing the hydrogen bonding between strand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568" y="1203487"/>
            <a:ext cx="3867560" cy="4729011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AD2D0C74-292F-7940-A9CD-D1E52C2A4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725" y="4642338"/>
            <a:ext cx="225915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/>
              <a:t>Chargaff’s Rules:</a:t>
            </a:r>
          </a:p>
          <a:p>
            <a:pPr algn="ctr"/>
            <a:endParaRPr lang="en-US" altLang="en-US" sz="2400" dirty="0"/>
          </a:p>
          <a:p>
            <a:pPr algn="ctr"/>
            <a:r>
              <a:rPr lang="en-US" altLang="en-US" sz="2400" dirty="0"/>
              <a:t>[A] = [T]</a:t>
            </a:r>
          </a:p>
          <a:p>
            <a:pPr algn="ctr"/>
            <a:r>
              <a:rPr lang="en-US" altLang="en-US" sz="2400" dirty="0"/>
              <a:t>[G] = [C]</a:t>
            </a:r>
          </a:p>
        </p:txBody>
      </p:sp>
    </p:spTree>
    <p:extLst>
      <p:ext uri="{BB962C8B-B14F-4D97-AF65-F5344CB8AC3E}">
        <p14:creationId xmlns:p14="http://schemas.microsoft.com/office/powerpoint/2010/main" val="1866672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artoon and a space filling representation of dsDNA"/>
          <p:cNvPicPr>
            <a:picLocks noGrp="1" noChangeAspect="1"/>
          </p:cNvPicPr>
          <p:nvPr>
            <p:ph idx="1"/>
          </p:nvPr>
        </p:nvPicPr>
        <p:blipFill>
          <a:blip r:embed="rId2"/>
          <a:srcRect l="-22035" r="-220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3459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 showing the antiparallel and complementary nature of ds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b="11111"/>
          <a:stretch>
            <a:fillRect/>
          </a:stretch>
        </p:blipFill>
        <p:spPr bwMode="auto">
          <a:xfrm>
            <a:off x="228600" y="609600"/>
            <a:ext cx="58293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96000" y="685800"/>
            <a:ext cx="27432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DNA is usually found as two of these polymer strands associated with one another in a double stranded helix.</a:t>
            </a:r>
          </a:p>
          <a:p>
            <a:endParaRPr lang="en-US" alt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172200" y="4419600"/>
            <a:ext cx="2449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/>
              <a:t>Strands are:</a:t>
            </a:r>
          </a:p>
          <a:p>
            <a:r>
              <a:rPr lang="en-US" altLang="en-US"/>
              <a:t>1. Complementary</a:t>
            </a:r>
          </a:p>
          <a:p>
            <a:r>
              <a:rPr lang="en-US" altLang="en-US"/>
              <a:t>2. Antiparallel</a:t>
            </a:r>
          </a:p>
        </p:txBody>
      </p:sp>
    </p:spTree>
    <p:extLst>
      <p:ext uri="{BB962C8B-B14F-4D97-AF65-F5344CB8AC3E}">
        <p14:creationId xmlns:p14="http://schemas.microsoft.com/office/powerpoint/2010/main" val="1667371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A comparison of toroidal and interwound supercoi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5334000" cy="386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11655"/>
            <a:ext cx="2219849" cy="801265"/>
          </a:xfrm>
        </p:spPr>
        <p:txBody>
          <a:bodyPr>
            <a:normAutofit/>
          </a:bodyPr>
          <a:lstStyle/>
          <a:p>
            <a:pPr algn="l"/>
            <a:r>
              <a:rPr lang="en-US" altLang="en-US" sz="2400" dirty="0"/>
              <a:t>Supercoiling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5562600" y="1752600"/>
            <a:ext cx="35814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Extra twists are added to DNA molecules to create </a:t>
            </a:r>
            <a:r>
              <a:rPr lang="en-US" altLang="en-US" b="1" i="1"/>
              <a:t>supercoiling</a:t>
            </a:r>
            <a:r>
              <a:rPr lang="en-US" altLang="en-US"/>
              <a:t>.</a:t>
            </a:r>
          </a:p>
          <a:p>
            <a:endParaRPr lang="en-US" altLang="en-US"/>
          </a:p>
          <a:p>
            <a:r>
              <a:rPr lang="en-US" altLang="en-US"/>
              <a:t>Supercoiling can be a) toroidal or b) interwound</a:t>
            </a:r>
          </a:p>
          <a:p>
            <a:endParaRPr lang="en-US" altLang="en-US"/>
          </a:p>
          <a:p>
            <a:r>
              <a:rPr lang="en-US" altLang="en-US"/>
              <a:t>Chrosomal DNA is then wound around proteins called histones for storage.</a:t>
            </a:r>
          </a:p>
        </p:txBody>
      </p:sp>
    </p:spTree>
    <p:extLst>
      <p:ext uri="{BB962C8B-B14F-4D97-AF65-F5344CB8AC3E}">
        <p14:creationId xmlns:p14="http://schemas.microsoft.com/office/powerpoint/2010/main" val="2115172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of histones forming nucleosomes and how they arrange"/>
          <p:cNvPicPr>
            <a:picLocks noGrp="1" noChangeAspect="1"/>
          </p:cNvPicPr>
          <p:nvPr>
            <p:ph idx="1"/>
          </p:nvPr>
        </p:nvPicPr>
        <p:blipFill>
          <a:blip r:embed="rId2"/>
          <a:srcRect l="-1952" r="-1952"/>
          <a:stretch>
            <a:fillRect/>
          </a:stretch>
        </p:blipFill>
        <p:spPr>
          <a:xfrm>
            <a:off x="1070093" y="1801565"/>
            <a:ext cx="5990418" cy="3294499"/>
          </a:xfrm>
        </p:spPr>
      </p:pic>
    </p:spTree>
    <p:extLst>
      <p:ext uri="{BB962C8B-B14F-4D97-AF65-F5344CB8AC3E}">
        <p14:creationId xmlns:p14="http://schemas.microsoft.com/office/powerpoint/2010/main" val="1346521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eukaryotic nucleus"/>
          <p:cNvPicPr>
            <a:picLocks noGrp="1" noChangeAspect="1"/>
          </p:cNvPicPr>
          <p:nvPr>
            <p:ph idx="1"/>
          </p:nvPr>
        </p:nvPicPr>
        <p:blipFill>
          <a:blip r:embed="rId3"/>
          <a:srcRect l="-54113" r="-54113"/>
          <a:stretch>
            <a:fillRect/>
          </a:stretch>
        </p:blipFill>
        <p:spPr>
          <a:xfrm>
            <a:off x="535131" y="233794"/>
            <a:ext cx="5487293" cy="3017800"/>
          </a:xfrm>
        </p:spPr>
      </p:pic>
      <p:pic>
        <p:nvPicPr>
          <p:cNvPr id="3" name="Content Placeholder 3" descr="A prokaryotic nucleosome">
            <a:extLst>
              <a:ext uri="{FF2B5EF4-FFF2-40B4-BE49-F238E27FC236}">
                <a16:creationId xmlns:a16="http://schemas.microsoft.com/office/drawing/2014/main" id="{0E37BC38-DE7A-7948-B11E-5B1EB0A5B3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151" r="-1151"/>
          <a:stretch>
            <a:fillRect/>
          </a:stretch>
        </p:blipFill>
        <p:spPr>
          <a:xfrm>
            <a:off x="3133247" y="3251594"/>
            <a:ext cx="5588724" cy="307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2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504318" cy="511509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Nucleotide Bases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47922" y="1006068"/>
            <a:ext cx="368232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Building Blocks for DNA and RNA</a:t>
            </a:r>
          </a:p>
          <a:p>
            <a:r>
              <a:rPr lang="en-US" altLang="en-US" dirty="0"/>
              <a:t>5 Common bases: A, T, C, G, and U</a:t>
            </a:r>
          </a:p>
          <a:p>
            <a:endParaRPr lang="en-US" altLang="en-US" dirty="0"/>
          </a:p>
          <a:p>
            <a:r>
              <a:rPr lang="en-US" altLang="en-US" sz="2400" dirty="0"/>
              <a:t>DNA: </a:t>
            </a:r>
            <a:r>
              <a:rPr lang="en-US" altLang="en-US" sz="2400" b="1" dirty="0"/>
              <a:t>A, G, C, T</a:t>
            </a:r>
          </a:p>
          <a:p>
            <a:endParaRPr lang="en-US" altLang="en-US" sz="2400" dirty="0"/>
          </a:p>
          <a:p>
            <a:r>
              <a:rPr lang="en-US" altLang="en-US" sz="2400" dirty="0"/>
              <a:t>RNA: </a:t>
            </a:r>
            <a:r>
              <a:rPr lang="en-US" altLang="en-US" sz="2400" b="1" dirty="0"/>
              <a:t>A, G, C, U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933148" y="4608880"/>
            <a:ext cx="409675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A nucleotide is composed of three pieces:</a:t>
            </a:r>
          </a:p>
          <a:p>
            <a:r>
              <a:rPr lang="en-US" altLang="en-US" dirty="0"/>
              <a:t>Base</a:t>
            </a:r>
          </a:p>
          <a:p>
            <a:r>
              <a:rPr lang="en-US" altLang="en-US" dirty="0"/>
              <a:t>Sugar</a:t>
            </a:r>
          </a:p>
          <a:p>
            <a:r>
              <a:rPr lang="en-US" altLang="en-US" dirty="0"/>
              <a:t>Phosphate</a:t>
            </a:r>
          </a:p>
        </p:txBody>
      </p:sp>
      <p:pic>
        <p:nvPicPr>
          <p:cNvPr id="2" name="Picture 1" descr="a nucleotide monophosphate using deoxyribo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905" y="2133600"/>
            <a:ext cx="3136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39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 comparison of ribonucleotides and deoxyribonucleot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3152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914400" y="4343400"/>
            <a:ext cx="49863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lphaLcParenR"/>
            </a:pPr>
            <a:r>
              <a:rPr lang="en-US" altLang="en-US" dirty="0"/>
              <a:t>RNA uses the bases A, U, G, and C</a:t>
            </a:r>
          </a:p>
          <a:p>
            <a:pPr>
              <a:buFontTx/>
              <a:buAutoNum type="alphaLcParenR"/>
            </a:pPr>
            <a:endParaRPr lang="en-US" altLang="en-US" dirty="0"/>
          </a:p>
          <a:p>
            <a:pPr>
              <a:buFontTx/>
              <a:buAutoNum type="alphaLcParenR"/>
            </a:pPr>
            <a:r>
              <a:rPr lang="en-US" altLang="en-US" dirty="0"/>
              <a:t>DNA uses the bases A, T, G, and C</a:t>
            </a:r>
          </a:p>
        </p:txBody>
      </p:sp>
    </p:spTree>
    <p:extLst>
      <p:ext uri="{BB962C8B-B14F-4D97-AF65-F5344CB8AC3E}">
        <p14:creationId xmlns:p14="http://schemas.microsoft.com/office/powerpoint/2010/main" val="2513794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2716267" cy="677884"/>
          </a:xfrm>
        </p:spPr>
        <p:txBody>
          <a:bodyPr>
            <a:normAutofit/>
          </a:bodyPr>
          <a:lstStyle/>
          <a:p>
            <a:pPr algn="l"/>
            <a:r>
              <a:rPr lang="en-US" altLang="en-US" sz="2400" dirty="0"/>
              <a:t>Pyrimidine Bases</a:t>
            </a:r>
          </a:p>
        </p:txBody>
      </p:sp>
      <p:graphicFrame>
        <p:nvGraphicFramePr>
          <p:cNvPr id="43011" name="Object 3" descr="The structures of the pyrimidine bases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4030911257"/>
              </p:ext>
            </p:extLst>
          </p:nvPr>
        </p:nvGraphicFramePr>
        <p:xfrm>
          <a:off x="1143000" y="1362729"/>
          <a:ext cx="5486400" cy="504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3457440" imgH="3181320" progId="ISISServer">
                  <p:embed/>
                </p:oleObj>
              </mc:Choice>
              <mc:Fallback>
                <p:oleObj name="ISIS/Draw Sketch" r:id="rId2" imgW="3457440" imgH="3181320" progId="ISISServer">
                  <p:embed/>
                  <p:pic>
                    <p:nvPicPr>
                      <p:cNvPr id="430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62729"/>
                        <a:ext cx="5486400" cy="504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681984"/>
              </p:ext>
            </p:extLst>
          </p:nvPr>
        </p:nvGraphicFramePr>
        <p:xfrm>
          <a:off x="4397829" y="2362200"/>
          <a:ext cx="5619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4" imgW="561960" imgH="723600" progId="ISISServer">
                  <p:embed/>
                </p:oleObj>
              </mc:Choice>
              <mc:Fallback>
                <p:oleObj name="ISIS/Draw Sketch" r:id="rId4" imgW="561960" imgH="723600" progId="ISISServer">
                  <p:embed/>
                  <p:pic>
                    <p:nvPicPr>
                      <p:cNvPr id="430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829" y="2362200"/>
                        <a:ext cx="5619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930393"/>
              </p:ext>
            </p:extLst>
          </p:nvPr>
        </p:nvGraphicFramePr>
        <p:xfrm>
          <a:off x="2921454" y="4857750"/>
          <a:ext cx="5619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6" imgW="561960" imgH="723600" progId="ISISServer">
                  <p:embed/>
                </p:oleObj>
              </mc:Choice>
              <mc:Fallback>
                <p:oleObj name="ISIS/Draw Sketch" r:id="rId6" imgW="561960" imgH="723600" progId="ISISServer">
                  <p:embed/>
                  <p:pic>
                    <p:nvPicPr>
                      <p:cNvPr id="430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454" y="4857750"/>
                        <a:ext cx="5619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37441"/>
              </p:ext>
            </p:extLst>
          </p:nvPr>
        </p:nvGraphicFramePr>
        <p:xfrm>
          <a:off x="5660573" y="4771371"/>
          <a:ext cx="5619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7" imgW="561960" imgH="723600" progId="ISISServer">
                  <p:embed/>
                </p:oleObj>
              </mc:Choice>
              <mc:Fallback>
                <p:oleObj name="ISIS/Draw Sketch" r:id="rId7" imgW="561960" imgH="723600" progId="ISISServer">
                  <p:embed/>
                  <p:pic>
                    <p:nvPicPr>
                      <p:cNvPr id="430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0573" y="4771371"/>
                        <a:ext cx="5619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833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854145" cy="738282"/>
          </a:xfrm>
        </p:spPr>
        <p:txBody>
          <a:bodyPr>
            <a:normAutofit/>
          </a:bodyPr>
          <a:lstStyle/>
          <a:p>
            <a:pPr algn="l"/>
            <a:r>
              <a:rPr lang="en-US" altLang="en-US" sz="2400" dirty="0"/>
              <a:t>Purine Bases</a:t>
            </a:r>
          </a:p>
        </p:txBody>
      </p:sp>
      <p:graphicFrame>
        <p:nvGraphicFramePr>
          <p:cNvPr id="3076" name="Object 4" descr="The structures of the purine base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617244"/>
              </p:ext>
            </p:extLst>
          </p:nvPr>
        </p:nvGraphicFramePr>
        <p:xfrm>
          <a:off x="533400" y="1981200"/>
          <a:ext cx="8001000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4400280" imgH="1447560" progId="ISISServer">
                  <p:embed/>
                </p:oleObj>
              </mc:Choice>
              <mc:Fallback>
                <p:oleObj name="ISIS/Draw Sketch" r:id="rId2" imgW="4400280" imgH="1447560" progId="ISISServer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81200"/>
                        <a:ext cx="8001000" cy="263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783670"/>
              </p:ext>
            </p:extLst>
          </p:nvPr>
        </p:nvGraphicFramePr>
        <p:xfrm>
          <a:off x="1938338" y="3105150"/>
          <a:ext cx="5619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4" imgW="561960" imgH="723600" progId="ISISServer">
                  <p:embed/>
                </p:oleObj>
              </mc:Choice>
              <mc:Fallback>
                <p:oleObj name="ISIS/Draw Sketch" r:id="rId4" imgW="561960" imgH="723600" progId="ISISServer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38" y="3105150"/>
                        <a:ext cx="5619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971619"/>
              </p:ext>
            </p:extLst>
          </p:nvPr>
        </p:nvGraphicFramePr>
        <p:xfrm>
          <a:off x="4800600" y="3105150"/>
          <a:ext cx="5619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6" imgW="561960" imgH="723600" progId="ISISServer">
                  <p:embed/>
                </p:oleObj>
              </mc:Choice>
              <mc:Fallback>
                <p:oleObj name="ISIS/Draw Sketch" r:id="rId6" imgW="561960" imgH="723600" progId="ISISServer">
                  <p:embed/>
                  <p:pic>
                    <p:nvPicPr>
                      <p:cNvPr id="3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105150"/>
                        <a:ext cx="5619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051528"/>
              </p:ext>
            </p:extLst>
          </p:nvPr>
        </p:nvGraphicFramePr>
        <p:xfrm>
          <a:off x="8142515" y="3105150"/>
          <a:ext cx="5619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7" imgW="561960" imgH="723600" progId="ISISServer">
                  <p:embed/>
                </p:oleObj>
              </mc:Choice>
              <mc:Fallback>
                <p:oleObj name="ISIS/Draw Sketch" r:id="rId7" imgW="561960" imgH="723600" progId="ISISServer">
                  <p:embed/>
                  <p:pic>
                    <p:nvPicPr>
                      <p:cNvPr id="30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2515" y="3105150"/>
                        <a:ext cx="5619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383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3394" y="304799"/>
            <a:ext cx="2005613" cy="768593"/>
          </a:xfrm>
        </p:spPr>
        <p:txBody>
          <a:bodyPr>
            <a:normAutofit/>
          </a:bodyPr>
          <a:lstStyle/>
          <a:p>
            <a:pPr algn="l"/>
            <a:r>
              <a:rPr lang="en-US" altLang="en-US" sz="2400" dirty="0"/>
              <a:t>Nucleosides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3394" y="1116416"/>
            <a:ext cx="3536354" cy="163509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/>
              <a:t>A Base + A Sugar</a:t>
            </a:r>
          </a:p>
          <a:p>
            <a:pPr lvl="1">
              <a:buFontTx/>
              <a:buNone/>
            </a:pPr>
            <a:r>
              <a:rPr lang="en-US" altLang="en-US" sz="2400" dirty="0"/>
              <a:t>RNA uses ribose,</a:t>
            </a:r>
          </a:p>
          <a:p>
            <a:pPr lvl="1">
              <a:buFontTx/>
              <a:buNone/>
            </a:pPr>
            <a:r>
              <a:rPr lang="en-US" altLang="en-US" sz="2400" dirty="0"/>
              <a:t>DNA uses </a:t>
            </a:r>
            <a:r>
              <a:rPr lang="en-US" altLang="en-US" sz="2400" dirty="0" err="1"/>
              <a:t>deoxyribose</a:t>
            </a:r>
            <a:endParaRPr lang="en-US" altLang="en-US" sz="2400" dirty="0"/>
          </a:p>
          <a:p>
            <a:pPr lvl="1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n-US" altLang="en-US" sz="2400" i="1" dirty="0"/>
          </a:p>
        </p:txBody>
      </p:sp>
      <p:graphicFrame>
        <p:nvGraphicFramePr>
          <p:cNvPr id="44037" name="Object 5" descr="The structures of ribose and deoxyribose showing point of base atta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065984"/>
              </p:ext>
            </p:extLst>
          </p:nvPr>
        </p:nvGraphicFramePr>
        <p:xfrm>
          <a:off x="2133600" y="4191000"/>
          <a:ext cx="54102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3752640" imgH="1638000" progId="ISISServer">
                  <p:embed/>
                </p:oleObj>
              </mc:Choice>
              <mc:Fallback>
                <p:oleObj name="ISIS/Draw Sketch" r:id="rId2" imgW="3752640" imgH="1638000" progId="ISISServer">
                  <p:embed/>
                  <p:pic>
                    <p:nvPicPr>
                      <p:cNvPr id="44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191000"/>
                        <a:ext cx="54102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419600" y="1676400"/>
            <a:ext cx="44132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i="1"/>
              <a:t>Adenine becomes Adenosine </a:t>
            </a:r>
          </a:p>
          <a:p>
            <a:pPr>
              <a:spcBef>
                <a:spcPct val="20000"/>
              </a:spcBef>
            </a:pPr>
            <a:r>
              <a:rPr lang="en-US" altLang="en-US" i="1"/>
              <a:t>Guanine becomes Guanosine</a:t>
            </a:r>
          </a:p>
          <a:p>
            <a:pPr>
              <a:spcBef>
                <a:spcPct val="20000"/>
              </a:spcBef>
            </a:pPr>
            <a:r>
              <a:rPr lang="en-US" altLang="en-US" i="1"/>
              <a:t>Cytosine becomes Cytidine</a:t>
            </a:r>
          </a:p>
          <a:p>
            <a:pPr>
              <a:spcBef>
                <a:spcPct val="20000"/>
              </a:spcBef>
            </a:pPr>
            <a:r>
              <a:rPr lang="en-US" altLang="en-US" i="1"/>
              <a:t>Uracil becomes Uridine</a:t>
            </a:r>
          </a:p>
          <a:p>
            <a:pPr>
              <a:spcBef>
                <a:spcPct val="20000"/>
              </a:spcBef>
            </a:pPr>
            <a:r>
              <a:rPr lang="en-US" altLang="en-US" i="1"/>
              <a:t>Thymine becomes Deoxythymidine</a:t>
            </a:r>
          </a:p>
        </p:txBody>
      </p:sp>
    </p:spTree>
    <p:extLst>
      <p:ext uri="{BB962C8B-B14F-4D97-AF65-F5344CB8AC3E}">
        <p14:creationId xmlns:p14="http://schemas.microsoft.com/office/powerpoint/2010/main" val="2850868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4982308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400" dirty="0"/>
              <a:t>Nucleotides</a:t>
            </a:r>
            <a:br>
              <a:rPr lang="en-US" altLang="en-US" sz="2400" dirty="0"/>
            </a:br>
            <a:br>
              <a:rPr lang="en-US" altLang="en-US" sz="2400" dirty="0"/>
            </a:br>
            <a:r>
              <a:rPr lang="en-US" altLang="en-US" sz="2400" dirty="0"/>
              <a:t>A Nucleoside + a Phosphate</a:t>
            </a:r>
          </a:p>
        </p:txBody>
      </p:sp>
      <p:pic>
        <p:nvPicPr>
          <p:cNvPr id="4" name="Picture 3" descr="The structure of adenosine">
            <a:extLst>
              <a:ext uri="{FF2B5EF4-FFF2-40B4-BE49-F238E27FC236}">
                <a16:creationId xmlns:a16="http://schemas.microsoft.com/office/drawing/2014/main" id="{DB4C624C-C92F-B74D-B97C-372B1736B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939" y="2049707"/>
            <a:ext cx="3962400" cy="303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30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839025" cy="723164"/>
          </a:xfrm>
        </p:spPr>
        <p:txBody>
          <a:bodyPr>
            <a:normAutofit/>
          </a:bodyPr>
          <a:lstStyle/>
          <a:p>
            <a:pPr algn="l"/>
            <a:r>
              <a:rPr lang="en-US" altLang="en-US" sz="2400" dirty="0"/>
              <a:t>AMP, ADP, and ATP</a:t>
            </a:r>
          </a:p>
        </p:txBody>
      </p:sp>
      <p:graphicFrame>
        <p:nvGraphicFramePr>
          <p:cNvPr id="5124" name="Object 4" descr="The structures of AMP, ADP, and ATP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470630"/>
              </p:ext>
            </p:extLst>
          </p:nvPr>
        </p:nvGraphicFramePr>
        <p:xfrm>
          <a:off x="1154723" y="1570892"/>
          <a:ext cx="5761892" cy="4506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5724360" imgH="4476600" progId="ISISServer">
                  <p:embed/>
                </p:oleObj>
              </mc:Choice>
              <mc:Fallback>
                <p:oleObj name="ISIS/Draw Sketch" r:id="rId2" imgW="5724360" imgH="4476600" progId="ISISServer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723" y="1570892"/>
                        <a:ext cx="5761892" cy="45060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783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186792" cy="647573"/>
          </a:xfrm>
        </p:spPr>
        <p:txBody>
          <a:bodyPr>
            <a:normAutofit/>
          </a:bodyPr>
          <a:lstStyle/>
          <a:p>
            <a:pPr algn="l"/>
            <a:r>
              <a:rPr lang="en-US" altLang="en-US" sz="2400" dirty="0" err="1"/>
              <a:t>Phosphodiester</a:t>
            </a:r>
            <a:r>
              <a:rPr lang="en-US" altLang="en-US" sz="2400" dirty="0"/>
              <a:t> Bonds</a:t>
            </a:r>
          </a:p>
        </p:txBody>
      </p:sp>
      <p:graphicFrame>
        <p:nvGraphicFramePr>
          <p:cNvPr id="101379" name="Object 1027" descr="The reaction forming the phosphate bond linkage between two nucleotide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267519"/>
              </p:ext>
            </p:extLst>
          </p:nvPr>
        </p:nvGraphicFramePr>
        <p:xfrm>
          <a:off x="457200" y="1828800"/>
          <a:ext cx="8139113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7134120" imgH="3695400" progId="ISISServer">
                  <p:embed/>
                </p:oleObj>
              </mc:Choice>
              <mc:Fallback>
                <p:oleObj name="ISIS/Draw Sketch" r:id="rId2" imgW="7134120" imgH="3695400" progId="ISISServer">
                  <p:embed/>
                  <p:pic>
                    <p:nvPicPr>
                      <p:cNvPr id="101379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8800"/>
                        <a:ext cx="8139113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9834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212</Words>
  <Application>Microsoft Macintosh PowerPoint</Application>
  <PresentationFormat>On-screen Show (4:3)</PresentationFormat>
  <Paragraphs>47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ISIS/Draw Sketch</vt:lpstr>
      <vt:lpstr>Nucleic Acids</vt:lpstr>
      <vt:lpstr>Nucleotide Bases</vt:lpstr>
      <vt:lpstr>PowerPoint Presentation</vt:lpstr>
      <vt:lpstr>Pyrimidine Bases</vt:lpstr>
      <vt:lpstr>Purine Bases</vt:lpstr>
      <vt:lpstr>Nucleosides</vt:lpstr>
      <vt:lpstr>Nucleotides  A Nucleoside + a Phosphate</vt:lpstr>
      <vt:lpstr>AMP, ADP, and ATP</vt:lpstr>
      <vt:lpstr>Phosphodiester Bonds</vt:lpstr>
      <vt:lpstr>Nucleic Acids - DNA</vt:lpstr>
      <vt:lpstr>PowerPoint Presentation</vt:lpstr>
      <vt:lpstr>PowerPoint Presentation</vt:lpstr>
      <vt:lpstr>PowerPoint Presentation</vt:lpstr>
      <vt:lpstr>Supercoiling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22</dc:title>
  <dc:creator>Greta Giles</dc:creator>
  <cp:lastModifiedBy>Greta Giles</cp:lastModifiedBy>
  <cp:revision>22</cp:revision>
  <dcterms:created xsi:type="dcterms:W3CDTF">2019-11-18T18:29:06Z</dcterms:created>
  <dcterms:modified xsi:type="dcterms:W3CDTF">2026-01-06T21:12:09Z</dcterms:modified>
</cp:coreProperties>
</file>