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76" r:id="rId4"/>
    <p:sldId id="262" r:id="rId5"/>
    <p:sldId id="258" r:id="rId6"/>
    <p:sldId id="261" r:id="rId7"/>
    <p:sldId id="259" r:id="rId8"/>
    <p:sldId id="268" r:id="rId9"/>
    <p:sldId id="267" r:id="rId10"/>
    <p:sldId id="269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11" autoAdjust="0"/>
    <p:restoredTop sz="89426" autoAdjust="0"/>
  </p:normalViewPr>
  <p:slideViewPr>
    <p:cSldViewPr snapToGrid="0" snapToObjects="1">
      <p:cViewPr varScale="1">
        <p:scale>
          <a:sx n="110" d="100"/>
          <a:sy n="110" d="100"/>
        </p:scale>
        <p:origin x="3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82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BC1DA-C272-8F4C-8307-8EAE8B5289E2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A1E98-0E77-654C-B565-CA6993D9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1E98-0E77-654C-B565-CA6993D932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1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1E98-0E77-654C-B565-CA6993D932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0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1E98-0E77-654C-B565-CA6993D93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6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1E98-0E77-654C-B565-CA6993D93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2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1E98-0E77-654C-B565-CA6993D932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3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1E98-0E77-654C-B565-CA6993D932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6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9FC8-3D30-1346-87BB-7A4CC7FC1E2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B0CD-AE24-6147-AAA0-7F64253A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0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9FC8-3D30-1346-87BB-7A4CC7FC1E2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B0CD-AE24-6147-AAA0-7F64253A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9FC8-3D30-1346-87BB-7A4CC7FC1E2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B0CD-AE24-6147-AAA0-7F64253A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9FC8-3D30-1346-87BB-7A4CC7FC1E2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B0CD-AE24-6147-AAA0-7F64253A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9FC8-3D30-1346-87BB-7A4CC7FC1E2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B0CD-AE24-6147-AAA0-7F64253A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9FC8-3D30-1346-87BB-7A4CC7FC1E2F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B0CD-AE24-6147-AAA0-7F64253A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9FC8-3D30-1346-87BB-7A4CC7FC1E2F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B0CD-AE24-6147-AAA0-7F64253A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7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9FC8-3D30-1346-87BB-7A4CC7FC1E2F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B0CD-AE24-6147-AAA0-7F64253A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9FC8-3D30-1346-87BB-7A4CC7FC1E2F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B0CD-AE24-6147-AAA0-7F64253A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9FC8-3D30-1346-87BB-7A4CC7FC1E2F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B0CD-AE24-6147-AAA0-7F64253A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9FC8-3D30-1346-87BB-7A4CC7FC1E2F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B0CD-AE24-6147-AAA0-7F64253A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9FC8-3D30-1346-87BB-7A4CC7FC1E2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0B0CD-AE24-6147-AAA0-7F64253A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</p:spTree>
    <p:extLst>
      <p:ext uri="{BB962C8B-B14F-4D97-AF65-F5344CB8AC3E}">
        <p14:creationId xmlns:p14="http://schemas.microsoft.com/office/powerpoint/2010/main" val="236204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telomeric sequence and the hydrogen bonding of G quartets"/>
          <p:cNvPicPr>
            <a:picLocks noGrp="1" noChangeAspect="1"/>
          </p:cNvPicPr>
          <p:nvPr>
            <p:ph idx="1"/>
          </p:nvPr>
        </p:nvPicPr>
        <p:blipFill>
          <a:blip r:embed="rId3"/>
          <a:srcRect l="-15434" r="-154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651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Semiconservative Replication</a:t>
            </a:r>
          </a:p>
        </p:txBody>
      </p:sp>
      <p:pic>
        <p:nvPicPr>
          <p:cNvPr id="4" name="Content Placeholder 3" descr="A diagramatic of the Mesehlson Stahl experiment"/>
          <p:cNvPicPr>
            <a:picLocks noGrp="1" noChangeAspect="1"/>
          </p:cNvPicPr>
          <p:nvPr>
            <p:ph idx="1"/>
          </p:nvPr>
        </p:nvPicPr>
        <p:blipFill>
          <a:blip r:embed="rId2"/>
          <a:srcRect l="-35056" r="-3505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5B3E-9AAA-A34F-8278-C31CC4BDAF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9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artoon diagram of a replication fork showing the leading and lagging strands"/>
          <p:cNvPicPr>
            <a:picLocks noGrp="1" noChangeAspect="1"/>
          </p:cNvPicPr>
          <p:nvPr>
            <p:ph idx="1"/>
          </p:nvPr>
        </p:nvPicPr>
        <p:blipFill>
          <a:blip r:embed="rId2"/>
          <a:srcRect t="22993" b="22993"/>
          <a:stretch>
            <a:fillRect/>
          </a:stretch>
        </p:blipFill>
        <p:spPr>
          <a:xfrm>
            <a:off x="1136821" y="1575488"/>
            <a:ext cx="5807676" cy="319399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5B3E-9AAA-A34F-8278-C31CC4BDAF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of a replication fork with the proteins that are used in replication"/>
          <p:cNvPicPr>
            <a:picLocks noGrp="1" noChangeAspect="1"/>
          </p:cNvPicPr>
          <p:nvPr>
            <p:ph idx="1"/>
          </p:nvPr>
        </p:nvPicPr>
        <p:blipFill>
          <a:blip r:embed="rId2"/>
          <a:srcRect t="1438" b="1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639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artoon of e. coli Pol 1 showing the 2 main fragments"/>
          <p:cNvPicPr>
            <a:picLocks noGrp="1" noChangeAspect="1"/>
          </p:cNvPicPr>
          <p:nvPr>
            <p:ph idx="1"/>
          </p:nvPr>
        </p:nvPicPr>
        <p:blipFill>
          <a:blip r:embed="rId3"/>
          <a:srcRect l="-22429" r="-22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74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n image of Pol 1 showing how the fingers and thumb wrap around the DNA"/>
          <p:cNvPicPr>
            <a:picLocks noGrp="1" noChangeAspect="1"/>
          </p:cNvPicPr>
          <p:nvPr>
            <p:ph idx="1"/>
          </p:nvPr>
        </p:nvPicPr>
        <p:blipFill>
          <a:blip r:embed="rId3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025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of Pol 1 showing the relative positions of the polymerase and exonuclease sites"/>
          <p:cNvPicPr>
            <a:picLocks noGrp="1" noChangeAspect="1"/>
          </p:cNvPicPr>
          <p:nvPr>
            <p:ph idx="1"/>
          </p:nvPr>
        </p:nvPicPr>
        <p:blipFill>
          <a:blip r:embed="rId3"/>
          <a:srcRect l="-17550" r="-17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262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indicating baterial chromosomes have 1 origin"/>
          <p:cNvPicPr>
            <a:picLocks noGrp="1" noChangeAspect="1"/>
          </p:cNvPicPr>
          <p:nvPr>
            <p:ph idx="1"/>
          </p:nvPr>
        </p:nvPicPr>
        <p:blipFill>
          <a:blip r:embed="rId3"/>
          <a:srcRect l="-11238" r="-11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82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of a fragment of eukaryotic DNA with multiple origin sites"/>
          <p:cNvPicPr>
            <a:picLocks noGrp="1" noChangeAspect="1"/>
          </p:cNvPicPr>
          <p:nvPr>
            <p:ph idx="1"/>
          </p:nvPr>
        </p:nvPicPr>
        <p:blipFill>
          <a:blip r:embed="rId3"/>
          <a:srcRect l="-30925" r="-309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8078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2190e0c0623dcef63b9320b399e0a4a06ead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6209</TotalTime>
  <Words>11</Words>
  <Application>Microsoft Macintosh PowerPoint</Application>
  <PresentationFormat>On-screen Show (4:3)</PresentationFormat>
  <Paragraphs>10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Replication</vt:lpstr>
      <vt:lpstr>Semiconservative Replication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Greta Giles</dc:creator>
  <cp:lastModifiedBy>Greta Giles</cp:lastModifiedBy>
  <cp:revision>16</cp:revision>
  <dcterms:created xsi:type="dcterms:W3CDTF">2015-03-18T18:16:53Z</dcterms:created>
  <dcterms:modified xsi:type="dcterms:W3CDTF">2026-01-06T21:17:32Z</dcterms:modified>
</cp:coreProperties>
</file>