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8" r:id="rId4"/>
    <p:sldId id="259" r:id="rId5"/>
    <p:sldId id="260" r:id="rId6"/>
    <p:sldId id="267" r:id="rId7"/>
    <p:sldId id="261" r:id="rId8"/>
    <p:sldId id="262" r:id="rId9"/>
    <p:sldId id="355" r:id="rId10"/>
    <p:sldId id="359" r:id="rId11"/>
    <p:sldId id="363" r:id="rId12"/>
    <p:sldId id="364" r:id="rId13"/>
    <p:sldId id="356" r:id="rId14"/>
    <p:sldId id="350" r:id="rId15"/>
    <p:sldId id="357" r:id="rId16"/>
    <p:sldId id="351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6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CD11-0356-144F-8487-134C2500AA64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D99C-6363-394D-9D98-B9C4C2AC6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50S ribosomal subunit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E776-9045-7B49-8965-480A4F05E3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B5DC-C115-C347-9DC0-D913B999C1B0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E0D2-C908-4845-BA03-94BBEABC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</p:spTree>
    <p:extLst>
      <p:ext uri="{BB962C8B-B14F-4D97-AF65-F5344CB8AC3E}">
        <p14:creationId xmlns:p14="http://schemas.microsoft.com/office/powerpoint/2010/main" val="172797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35001"/>
            <a:ext cx="13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Tetracycline</a:t>
            </a:r>
          </a:p>
        </p:txBody>
      </p:sp>
      <p:pic>
        <p:nvPicPr>
          <p:cNvPr id="4" name="Picture 3" descr="The structure of tetracycline derivativ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4" y="1722967"/>
            <a:ext cx="4800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n aminoglycoside stru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47233"/>
            <a:ext cx="5741852" cy="41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neosporin lab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7" y="338667"/>
            <a:ext cx="8183113" cy="5782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4333" y="359834"/>
            <a:ext cx="4072467" cy="622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Bacitracin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667" y="477335"/>
            <a:ext cx="111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Bacitracin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7667" y="345016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Polymyxin</a:t>
            </a:r>
            <a:r>
              <a:rPr lang="en-US" dirty="0"/>
              <a:t> B</a:t>
            </a:r>
          </a:p>
        </p:txBody>
      </p:sp>
      <p:pic>
        <p:nvPicPr>
          <p:cNvPr id="10" name="Picture 9" descr="polymyxin B stru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68" y="3788128"/>
            <a:ext cx="2942166" cy="1961444"/>
          </a:xfrm>
          <a:prstGeom prst="rect">
            <a:avLst/>
          </a:prstGeom>
        </p:spPr>
      </p:pic>
      <p:pic>
        <p:nvPicPr>
          <p:cNvPr id="11" name="Picture 10" descr="bacitracin stru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1143000"/>
            <a:ext cx="356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cartoon image showing the initiation and elongation steps of transl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4" y="456114"/>
            <a:ext cx="4463091" cy="5900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4350" y="3810568"/>
            <a:ext cx="301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Formation of the new peptide bond by peptide </a:t>
            </a:r>
            <a:r>
              <a:rPr lang="en-US" dirty="0" err="1"/>
              <a:t>synthetase</a:t>
            </a:r>
            <a:r>
              <a:rPr lang="en-US" dirty="0"/>
              <a:t> is inhibited by </a:t>
            </a:r>
            <a:r>
              <a:rPr lang="en-US" dirty="0" err="1"/>
              <a:t>chlorampenicol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structure of chloramphenic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4170668" cy="24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A cartoon image showing the initiation and elongation steps of transl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4" y="456114"/>
            <a:ext cx="4463091" cy="5900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3895" y="4514164"/>
            <a:ext cx="332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Translocation of the ribosome is inhibited by macrolides</a:t>
            </a:r>
          </a:p>
        </p:txBody>
      </p:sp>
    </p:spTree>
    <p:extLst>
      <p:ext uri="{BB962C8B-B14F-4D97-AF65-F5344CB8AC3E}">
        <p14:creationId xmlns:p14="http://schemas.microsoft.com/office/powerpoint/2010/main" val="183616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670" y="429658"/>
            <a:ext cx="122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Macrolides</a:t>
            </a:r>
          </a:p>
        </p:txBody>
      </p:sp>
      <p:pic>
        <p:nvPicPr>
          <p:cNvPr id="4" name="Picture 3" descr="structure of erythromyc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5" y="798991"/>
            <a:ext cx="3617671" cy="28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2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5500" y="698500"/>
            <a:ext cx="449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Antibiotics that interfere with DNA replication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6976" y="1318381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Quinolones and </a:t>
            </a:r>
            <a:r>
              <a:rPr lang="en-US" dirty="0" err="1"/>
              <a:t>Fluoroquinolones</a:t>
            </a:r>
            <a:endParaRPr lang="en-US" dirty="0"/>
          </a:p>
        </p:txBody>
      </p:sp>
      <p:pic>
        <p:nvPicPr>
          <p:cNvPr id="5" name="Picture 4" descr="structure of ofloxacin">
            <a:extLst>
              <a:ext uri="{FF2B5EF4-FFF2-40B4-BE49-F238E27FC236}">
                <a16:creationId xmlns:a16="http://schemas.microsoft.com/office/drawing/2014/main" id="{407C7A3D-B9D5-A339-6559-06D995263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9" y="3819071"/>
            <a:ext cx="2781532" cy="1485900"/>
          </a:xfrm>
          <a:prstGeom prst="rect">
            <a:avLst/>
          </a:prstGeom>
        </p:spPr>
      </p:pic>
      <p:pic>
        <p:nvPicPr>
          <p:cNvPr id="6" name="Picture 5" descr="structure of a general quinolone">
            <a:extLst>
              <a:ext uri="{FF2B5EF4-FFF2-40B4-BE49-F238E27FC236}">
                <a16:creationId xmlns:a16="http://schemas.microsoft.com/office/drawing/2014/main" id="{D284A7CB-A21B-9540-5D6D-CEB7D82B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23" y="1938262"/>
            <a:ext cx="2197100" cy="1295400"/>
          </a:xfrm>
          <a:prstGeom prst="rect">
            <a:avLst/>
          </a:prstGeom>
        </p:spPr>
      </p:pic>
      <p:pic>
        <p:nvPicPr>
          <p:cNvPr id="7" name="Picture 6" descr="structure of nalidixic acid">
            <a:extLst>
              <a:ext uri="{FF2B5EF4-FFF2-40B4-BE49-F238E27FC236}">
                <a16:creationId xmlns:a16="http://schemas.microsoft.com/office/drawing/2014/main" id="{B078B10D-D724-308C-BB87-3C223DED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255" y="3808185"/>
            <a:ext cx="205343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genetic code table"/>
          <p:cNvPicPr>
            <a:picLocks noGrp="1" noChangeAspect="1"/>
          </p:cNvPicPr>
          <p:nvPr>
            <p:ph idx="1"/>
          </p:nvPr>
        </p:nvPicPr>
        <p:blipFill>
          <a:blip r:embed="rId2"/>
          <a:srcRect l="-12057" r="-12057"/>
          <a:stretch>
            <a:fillRect/>
          </a:stretch>
        </p:blipFill>
        <p:spPr>
          <a:xfrm>
            <a:off x="-596722" y="290617"/>
            <a:ext cx="6993983" cy="3846421"/>
          </a:xfrm>
        </p:spPr>
      </p:pic>
    </p:spTree>
    <p:extLst>
      <p:ext uri="{BB962C8B-B14F-4D97-AF65-F5344CB8AC3E}">
        <p14:creationId xmlns:p14="http://schemas.microsoft.com/office/powerpoint/2010/main" val="120100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19" y="67317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Ribosomes</a:t>
            </a:r>
          </a:p>
        </p:txBody>
      </p:sp>
      <p:pic>
        <p:nvPicPr>
          <p:cNvPr id="3" name="Content Placeholder 3" descr="A picture of the ribosomes of S. cerevisiae and T. thermophilus"/>
          <p:cNvPicPr>
            <a:picLocks noChangeAspect="1"/>
          </p:cNvPicPr>
          <p:nvPr/>
        </p:nvPicPr>
        <p:blipFill>
          <a:blip r:embed="rId2"/>
          <a:srcRect l="-2926" r="-2926"/>
          <a:stretch>
            <a:fillRect/>
          </a:stretch>
        </p:blipFill>
        <p:spPr>
          <a:xfrm>
            <a:off x="457200" y="1600201"/>
            <a:ext cx="6493237" cy="35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showing the subunits of a ribosome and the numbers of proteins and rRNA in eac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89100"/>
            <a:ext cx="67056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4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08" y="439398"/>
            <a:ext cx="102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Initiation</a:t>
            </a:r>
          </a:p>
        </p:txBody>
      </p:sp>
      <p:pic>
        <p:nvPicPr>
          <p:cNvPr id="3" name="Picture 2" descr="A picture showing the initiation sites in a prokaryote and a eukaryo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8" y="795574"/>
            <a:ext cx="6609383" cy="49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ribosome showing the A, P, and E si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8" y="928807"/>
            <a:ext cx="4893538" cy="35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9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743" y="321289"/>
            <a:ext cx="118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Elongation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24026" y="2417325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19050" y="2417325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4078" y="2417325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4025" y="2568174"/>
            <a:ext cx="20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             P            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24025" y="1024474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19049" y="1024474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84077" y="1024474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4024" y="1175323"/>
            <a:ext cx="20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             P            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7452" y="540167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62476" y="540167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27504" y="540167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67451" y="5552522"/>
            <a:ext cx="20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             P            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67453" y="394726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62477" y="394726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7505" y="3947263"/>
            <a:ext cx="5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7452" y="4098112"/>
            <a:ext cx="20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             P            A</a:t>
            </a:r>
          </a:p>
        </p:txBody>
      </p:sp>
    </p:spTree>
    <p:extLst>
      <p:ext uri="{BB962C8B-B14F-4D97-AF65-F5344CB8AC3E}">
        <p14:creationId xmlns:p14="http://schemas.microsoft.com/office/powerpoint/2010/main" val="411995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6841"/>
            <a:ext cx="133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Termination</a:t>
            </a:r>
          </a:p>
        </p:txBody>
      </p:sp>
      <p:pic>
        <p:nvPicPr>
          <p:cNvPr id="3" name="Content Placeholder 3" descr="A picture of a ribosome reaching a stop codon and terminating translation"/>
          <p:cNvPicPr>
            <a:picLocks noChangeAspect="1"/>
          </p:cNvPicPr>
          <p:nvPr/>
        </p:nvPicPr>
        <p:blipFill>
          <a:blip r:embed="rId2"/>
          <a:srcRect t="-39183" b="-39183"/>
          <a:stretch>
            <a:fillRect/>
          </a:stretch>
        </p:blipFill>
        <p:spPr>
          <a:xfrm>
            <a:off x="457200" y="1171814"/>
            <a:ext cx="5658660" cy="31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cartoon image showing the initiation and elongation steps of transl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4" y="456114"/>
            <a:ext cx="4463091" cy="590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1395" y="2382994"/>
            <a:ext cx="300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Binding of the next AA to the ribosome is inhibited by </a:t>
            </a:r>
            <a:r>
              <a:rPr lang="en-US" dirty="0" err="1"/>
              <a:t>tetracyclines</a:t>
            </a:r>
            <a:r>
              <a:rPr lang="en-US" dirty="0"/>
              <a:t> and aminoglycoside</a:t>
            </a:r>
          </a:p>
        </p:txBody>
      </p:sp>
    </p:spTree>
    <p:extLst>
      <p:ext uri="{BB962C8B-B14F-4D97-AF65-F5344CB8AC3E}">
        <p14:creationId xmlns:p14="http://schemas.microsoft.com/office/powerpoint/2010/main" val="148121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</Words>
  <Application>Microsoft Macintosh PowerPoint</Application>
  <PresentationFormat>On-screen Show (4:3)</PresentationFormat>
  <Paragraphs>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Office Theme</vt:lpstr>
      <vt:lpstr>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</dc:title>
  <dc:creator>Greta Giles</dc:creator>
  <cp:lastModifiedBy>Greta Giles</cp:lastModifiedBy>
  <cp:revision>11</cp:revision>
  <dcterms:created xsi:type="dcterms:W3CDTF">2017-03-25T17:20:47Z</dcterms:created>
  <dcterms:modified xsi:type="dcterms:W3CDTF">2026-01-06T21:32:49Z</dcterms:modified>
</cp:coreProperties>
</file>