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62" r:id="rId3"/>
    <p:sldId id="275" r:id="rId4"/>
    <p:sldId id="276" r:id="rId5"/>
    <p:sldId id="279" r:id="rId6"/>
    <p:sldId id="278" r:id="rId7"/>
    <p:sldId id="282" r:id="rId8"/>
    <p:sldId id="289" r:id="rId9"/>
    <p:sldId id="292" r:id="rId10"/>
    <p:sldId id="293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4"/>
    <p:restoredTop sz="94678"/>
  </p:normalViewPr>
  <p:slideViewPr>
    <p:cSldViewPr snapToGrid="0" snapToObjects="1">
      <p:cViewPr varScale="1">
        <p:scale>
          <a:sx n="117" d="100"/>
          <a:sy n="117" d="100"/>
        </p:scale>
        <p:origin x="52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1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27DFB9-6ADA-44BB-9A26-E9CC56687839}" type="datetimeFigureOut">
              <a:rPr lang="en-US" smtClean="0"/>
              <a:t>1/6/26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E83DA9-0ED6-4B08-ABD6-28D507EE9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670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/>
              <a:t>Phase One:</a:t>
            </a:r>
          </a:p>
          <a:p>
            <a:pPr marL="457200" lvl="1" indent="0">
              <a:buNone/>
            </a:pPr>
            <a:r>
              <a:rPr lang="en-US" sz="2000" dirty="0"/>
              <a:t>Priming phase</a:t>
            </a:r>
          </a:p>
          <a:p>
            <a:pPr marL="457200" lvl="1" indent="0">
              <a:buNone/>
            </a:pPr>
            <a:r>
              <a:rPr lang="en-US" sz="2000" dirty="0"/>
              <a:t>Energy requiring (Uses 2 ATP)</a:t>
            </a:r>
          </a:p>
          <a:p>
            <a:pPr marL="457200" lvl="1" indent="0">
              <a:buNone/>
            </a:pPr>
            <a:r>
              <a:rPr lang="en-US" sz="2000" dirty="0"/>
              <a:t>Converts glucose to DHAP and GAP</a:t>
            </a:r>
          </a:p>
          <a:p>
            <a:pPr marL="0" indent="0">
              <a:buNone/>
            </a:pPr>
            <a:r>
              <a:rPr lang="en-US" sz="2000" dirty="0"/>
              <a:t>Phase Two:</a:t>
            </a:r>
          </a:p>
          <a:p>
            <a:pPr marL="457200" lvl="1" indent="0">
              <a:buNone/>
            </a:pPr>
            <a:r>
              <a:rPr lang="en-US" sz="2000" dirty="0"/>
              <a:t>Energy yielding (Makes 4 ATP and 2 NADH)</a:t>
            </a:r>
          </a:p>
          <a:p>
            <a:pPr marL="457200" lvl="1" indent="0">
              <a:buNone/>
            </a:pPr>
            <a:r>
              <a:rPr lang="en-US" sz="2000" dirty="0"/>
              <a:t>Converts DHAP and GAP to Pyruvate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83DA9-0ED6-4B08-ABD6-28D507EE99A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255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 sz="2000" dirty="0">
                <a:cs typeface="Times New Roman" charset="0"/>
              </a:rPr>
              <a:t>•</a:t>
            </a:r>
            <a:r>
              <a:rPr lang="en-US" sz="2000" dirty="0"/>
              <a:t>Lactate dehydrogenase makes lactate from</a:t>
            </a:r>
          </a:p>
          <a:p>
            <a:pPr>
              <a:buFont typeface="Wingdings" charset="0"/>
              <a:buNone/>
            </a:pPr>
            <a:r>
              <a:rPr lang="en-US" sz="2000" dirty="0"/>
              <a:t>pyruvate.</a:t>
            </a:r>
          </a:p>
          <a:p>
            <a:pPr>
              <a:buFont typeface="Wingdings" charset="0"/>
              <a:buNone/>
            </a:pPr>
            <a:r>
              <a:rPr lang="en-US" sz="2000" dirty="0">
                <a:cs typeface="Times New Roman" charset="0"/>
              </a:rPr>
              <a:t>•</a:t>
            </a:r>
            <a:r>
              <a:rPr lang="en-US" sz="2000" dirty="0"/>
              <a:t>This occurs under conditions where the cells</a:t>
            </a:r>
          </a:p>
          <a:p>
            <a:pPr>
              <a:buFont typeface="Wingdings" charset="0"/>
              <a:buNone/>
            </a:pPr>
            <a:r>
              <a:rPr lang="en-US" sz="2000" dirty="0"/>
              <a:t>are anaerobic and need to </a:t>
            </a:r>
          </a:p>
          <a:p>
            <a:pPr lvl="1">
              <a:buFontTx/>
              <a:buNone/>
            </a:pPr>
            <a:r>
              <a:rPr lang="en-US" sz="2000" dirty="0"/>
              <a:t>1. Make more NADH to keep glycolysis going.</a:t>
            </a:r>
          </a:p>
          <a:p>
            <a:pPr lvl="1">
              <a:buFontTx/>
              <a:buNone/>
            </a:pPr>
            <a:r>
              <a:rPr lang="en-US" sz="2000" dirty="0"/>
              <a:t>2. Need more glucose to keep glycolysis going.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83DA9-0ED6-4B08-ABD6-28D507EE99A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0529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Some microorganisms convert pyruvate to ethanol in a process called alcoholic fermentation.</a:t>
            </a:r>
          </a:p>
          <a:p>
            <a:r>
              <a:rPr lang="en-US" sz="1200" dirty="0"/>
              <a:t>Uses the enzyme pyruvate decarboxylase which requires thiamine as a cofactor.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83DA9-0ED6-4B08-ABD6-28D507EE99A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5632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Under aerobic conditions the pyruvate is converted to Acetyl CoA to be used in the </a:t>
            </a:r>
            <a:r>
              <a:rPr lang="en-US" sz="1200" dirty="0" err="1"/>
              <a:t>Kreb</a:t>
            </a:r>
            <a:r>
              <a:rPr lang="ja-JP" altLang="en-US" sz="1200" dirty="0">
                <a:latin typeface="Arial"/>
              </a:rPr>
              <a:t>’</a:t>
            </a:r>
            <a:r>
              <a:rPr lang="en-US" sz="1200" dirty="0"/>
              <a:t>s Cycle.</a:t>
            </a:r>
          </a:p>
          <a:p>
            <a:r>
              <a:rPr lang="en-US" sz="1200" dirty="0"/>
              <a:t>Uses thiamine as a cofactor</a:t>
            </a:r>
          </a:p>
          <a:p>
            <a:r>
              <a:rPr lang="en-US" sz="1200" dirty="0"/>
              <a:t>Thiamine deficiency = </a:t>
            </a:r>
            <a:r>
              <a:rPr lang="en-US" sz="1200" dirty="0" err="1"/>
              <a:t>Beri</a:t>
            </a:r>
            <a:r>
              <a:rPr lang="en-US" sz="1200" dirty="0"/>
              <a:t> </a:t>
            </a:r>
            <a:r>
              <a:rPr lang="en-US" sz="1200" dirty="0" err="1"/>
              <a:t>Beri</a:t>
            </a: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83DA9-0ED6-4B08-ABD6-28D507EE99A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7443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Times New Roman" charset="0"/>
              </a:rPr>
              <a:t>•</a:t>
            </a:r>
            <a:r>
              <a:rPr lang="en-US" dirty="0"/>
              <a:t>Also called the </a:t>
            </a:r>
            <a:r>
              <a:rPr lang="en-US" dirty="0" err="1"/>
              <a:t>Tricarboxylic</a:t>
            </a:r>
            <a:r>
              <a:rPr lang="en-US" dirty="0"/>
              <a:t> </a:t>
            </a:r>
          </a:p>
          <a:p>
            <a:r>
              <a:rPr lang="en-US" dirty="0"/>
              <a:t>Acid Cycle (TCA cycle)</a:t>
            </a:r>
          </a:p>
          <a:p>
            <a:endParaRPr lang="en-US" dirty="0"/>
          </a:p>
          <a:p>
            <a:r>
              <a:rPr lang="en-US" dirty="0">
                <a:cs typeface="Times New Roman" charset="0"/>
              </a:rPr>
              <a:t>•Utilizes compounds provided</a:t>
            </a:r>
          </a:p>
          <a:p>
            <a:r>
              <a:rPr lang="en-US" dirty="0">
                <a:cs typeface="Times New Roman" charset="0"/>
              </a:rPr>
              <a:t>by metabolism of :</a:t>
            </a:r>
          </a:p>
          <a:p>
            <a:endParaRPr lang="en-US" dirty="0">
              <a:cs typeface="Times New Roman" charset="0"/>
            </a:endParaRPr>
          </a:p>
          <a:p>
            <a:r>
              <a:rPr lang="en-US" dirty="0">
                <a:cs typeface="Times New Roman" charset="0"/>
              </a:rPr>
              <a:t>Carbohydrates,</a:t>
            </a:r>
          </a:p>
          <a:p>
            <a:r>
              <a:rPr lang="en-US" dirty="0">
                <a:cs typeface="Times New Roman" charset="0"/>
              </a:rPr>
              <a:t>Lipids, and</a:t>
            </a:r>
          </a:p>
          <a:p>
            <a:r>
              <a:rPr lang="en-US" dirty="0">
                <a:cs typeface="Times New Roman" charset="0"/>
              </a:rPr>
              <a:t>Amino Acids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83DA9-0ED6-4B08-ABD6-28D507EE99A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91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FFA5D-0A2A-A44D-8A3A-23F762534D0C}" type="datetimeFigureOut">
              <a:rPr lang="en-US" smtClean="0"/>
              <a:t>1/6/26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BF87F-1685-D243-9354-B67E77058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439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FFA5D-0A2A-A44D-8A3A-23F762534D0C}" type="datetimeFigureOut">
              <a:rPr lang="en-US" smtClean="0"/>
              <a:t>1/6/26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BF87F-1685-D243-9354-B67E77058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643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FFA5D-0A2A-A44D-8A3A-23F762534D0C}" type="datetimeFigureOut">
              <a:rPr lang="en-US" smtClean="0"/>
              <a:t>1/6/26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BF87F-1685-D243-9354-B67E77058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2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FFA5D-0A2A-A44D-8A3A-23F762534D0C}" type="datetimeFigureOut">
              <a:rPr lang="en-US" smtClean="0"/>
              <a:t>1/6/26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BF87F-1685-D243-9354-B67E77058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885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FFA5D-0A2A-A44D-8A3A-23F762534D0C}" type="datetimeFigureOut">
              <a:rPr lang="en-US" smtClean="0"/>
              <a:t>1/6/26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BF87F-1685-D243-9354-B67E77058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403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FFA5D-0A2A-A44D-8A3A-23F762534D0C}" type="datetimeFigureOut">
              <a:rPr lang="en-US" smtClean="0"/>
              <a:t>1/6/26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BF87F-1685-D243-9354-B67E77058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581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FFA5D-0A2A-A44D-8A3A-23F762534D0C}" type="datetimeFigureOut">
              <a:rPr lang="en-US" smtClean="0"/>
              <a:t>1/6/26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BF87F-1685-D243-9354-B67E77058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432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FFA5D-0A2A-A44D-8A3A-23F762534D0C}" type="datetimeFigureOut">
              <a:rPr lang="en-US" smtClean="0"/>
              <a:t>1/6/26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BF87F-1685-D243-9354-B67E77058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060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FFA5D-0A2A-A44D-8A3A-23F762534D0C}" type="datetimeFigureOut">
              <a:rPr lang="en-US" smtClean="0"/>
              <a:t>1/6/26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BF87F-1685-D243-9354-B67E77058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911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FFA5D-0A2A-A44D-8A3A-23F762534D0C}" type="datetimeFigureOut">
              <a:rPr lang="en-US" smtClean="0"/>
              <a:t>1/6/26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BF87F-1685-D243-9354-B67E77058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449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FFA5D-0A2A-A44D-8A3A-23F762534D0C}" type="datetimeFigureOut">
              <a:rPr lang="en-US" smtClean="0"/>
              <a:t>1/6/26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BF87F-1685-D243-9354-B67E77058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791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FFA5D-0A2A-A44D-8A3A-23F762534D0C}" type="datetimeFigureOut">
              <a:rPr lang="en-US" smtClean="0"/>
              <a:t>1/6/26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ABF87F-1685-D243-9354-B67E77058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178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Glycolysis and </a:t>
            </a:r>
            <a:r>
              <a:rPr lang="en-US" dirty="0" err="1"/>
              <a:t>Kreb’s</a:t>
            </a:r>
            <a:r>
              <a:rPr lang="en-US" dirty="0"/>
              <a:t> Cycle</a:t>
            </a:r>
          </a:p>
        </p:txBody>
      </p:sp>
    </p:spTree>
    <p:extLst>
      <p:ext uri="{BB962C8B-B14F-4D97-AF65-F5344CB8AC3E}">
        <p14:creationId xmlns:p14="http://schemas.microsoft.com/office/powerpoint/2010/main" val="10842875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3502867" cy="749454"/>
          </a:xfrm>
        </p:spPr>
        <p:txBody>
          <a:bodyPr>
            <a:normAutofit/>
          </a:bodyPr>
          <a:lstStyle/>
          <a:p>
            <a:pPr algn="l"/>
            <a:r>
              <a:rPr lang="en-US" sz="2400" dirty="0"/>
              <a:t>Summary of </a:t>
            </a:r>
            <a:r>
              <a:rPr lang="en-US" sz="2400" dirty="0" err="1"/>
              <a:t>Kreb</a:t>
            </a:r>
            <a:r>
              <a:rPr lang="ja-JP" altLang="en-US" sz="2400" dirty="0">
                <a:latin typeface="Arial"/>
              </a:rPr>
              <a:t>’</a:t>
            </a:r>
            <a:r>
              <a:rPr lang="en-US" sz="2400" dirty="0"/>
              <a:t>s Cycle</a:t>
            </a:r>
          </a:p>
        </p:txBody>
      </p:sp>
      <p:sp>
        <p:nvSpPr>
          <p:cNvPr id="18436" name="Text Box 4" descr="A summary of the Kreb’s cycle"/>
          <p:cNvSpPr txBox="1">
            <a:spLocks noChangeArrowheads="1"/>
          </p:cNvSpPr>
          <p:nvPr/>
        </p:nvSpPr>
        <p:spPr bwMode="auto">
          <a:xfrm>
            <a:off x="517525" y="2174875"/>
            <a:ext cx="794067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endParaRPr lang="en-US" sz="2000" dirty="0"/>
          </a:p>
          <a:p>
            <a:pPr algn="ctr"/>
            <a:r>
              <a:rPr lang="en-US" sz="2000" dirty="0"/>
              <a:t>Acetyl CoA + 3NAD</a:t>
            </a:r>
            <a:r>
              <a:rPr lang="en-US" sz="2000" baseline="30000" dirty="0"/>
              <a:t>+ </a:t>
            </a:r>
            <a:r>
              <a:rPr lang="en-US" sz="2000" dirty="0"/>
              <a:t>+ GDP + Pi + FAD 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/>
              <a:t>yields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/>
              <a:t>2CO</a:t>
            </a:r>
            <a:r>
              <a:rPr lang="en-US" sz="2000" baseline="-25000" dirty="0"/>
              <a:t>2 </a:t>
            </a:r>
            <a:r>
              <a:rPr lang="en-US" sz="2000" dirty="0"/>
              <a:t> + 3NADH + GTP + FADH</a:t>
            </a:r>
            <a:r>
              <a:rPr lang="en-US" sz="2000" baseline="-25000" dirty="0"/>
              <a:t>2 </a:t>
            </a:r>
            <a:endParaRPr lang="en-US" sz="2000" baseline="30000" dirty="0"/>
          </a:p>
        </p:txBody>
      </p:sp>
    </p:spTree>
    <p:extLst>
      <p:ext uri="{BB962C8B-B14F-4D97-AF65-F5344CB8AC3E}">
        <p14:creationId xmlns:p14="http://schemas.microsoft.com/office/powerpoint/2010/main" val="2203037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he reactions of glycolys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89" y="1012025"/>
            <a:ext cx="7099447" cy="4128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642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3867205" cy="828992"/>
          </a:xfrm>
        </p:spPr>
        <p:txBody>
          <a:bodyPr>
            <a:normAutofit/>
          </a:bodyPr>
          <a:lstStyle/>
          <a:p>
            <a:pPr algn="l"/>
            <a:r>
              <a:rPr lang="en-US" sz="2400" dirty="0"/>
              <a:t>Things to Do with Pyruvate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199"/>
            <a:ext cx="7772400" cy="3416003"/>
          </a:xfrm>
        </p:spPr>
        <p:txBody>
          <a:bodyPr>
            <a:normAutofit/>
          </a:bodyPr>
          <a:lstStyle/>
          <a:p>
            <a:pPr marL="457200" indent="-457200">
              <a:buFont typeface="Wingdings" charset="0"/>
              <a:buAutoNum type="arabicPeriod"/>
            </a:pPr>
            <a:r>
              <a:rPr lang="en-US" sz="2400" dirty="0"/>
              <a:t>Make lactate (lactic acid) to use in gluconeogenesis</a:t>
            </a:r>
          </a:p>
          <a:p>
            <a:pPr marL="457200" indent="-457200">
              <a:buFont typeface="Wingdings" charset="0"/>
              <a:buAutoNum type="arabicPeriod"/>
            </a:pPr>
            <a:endParaRPr lang="en-US" sz="2400" dirty="0"/>
          </a:p>
          <a:p>
            <a:pPr marL="457200" indent="-457200">
              <a:buFont typeface="Wingdings" charset="0"/>
              <a:buAutoNum type="arabicPeriod"/>
            </a:pPr>
            <a:endParaRPr lang="en-US" sz="2400" dirty="0"/>
          </a:p>
          <a:p>
            <a:pPr marL="457200" indent="-457200">
              <a:buFont typeface="Wingdings" charset="0"/>
              <a:buAutoNum type="arabicPeriod" startAt="2"/>
            </a:pPr>
            <a:r>
              <a:rPr lang="en-US" sz="2400" dirty="0"/>
              <a:t>Make ethanol (fermentation)</a:t>
            </a:r>
          </a:p>
          <a:p>
            <a:pPr marL="457200" indent="-457200">
              <a:buFont typeface="Wingdings" charset="0"/>
              <a:buAutoNum type="arabicPeriod" startAt="2"/>
            </a:pPr>
            <a:endParaRPr lang="en-US" sz="2400" dirty="0"/>
          </a:p>
          <a:p>
            <a:pPr marL="457200" indent="-457200">
              <a:buFont typeface="Wingdings" charset="0"/>
              <a:buAutoNum type="arabicPeriod" startAt="2"/>
            </a:pPr>
            <a:endParaRPr lang="en-US" sz="2400" dirty="0"/>
          </a:p>
          <a:p>
            <a:pPr marL="457200" indent="-457200">
              <a:buFont typeface="Wingdings" charset="0"/>
              <a:buAutoNum type="arabicPeriod" startAt="2"/>
            </a:pPr>
            <a:r>
              <a:rPr lang="en-US" sz="2400" dirty="0"/>
              <a:t>Make acetyl CoA for the </a:t>
            </a:r>
            <a:r>
              <a:rPr lang="en-US" sz="2400" dirty="0" err="1"/>
              <a:t>Kreb</a:t>
            </a:r>
            <a:r>
              <a:rPr lang="ja-JP" altLang="en-US" sz="2400" dirty="0">
                <a:latin typeface="Arial"/>
              </a:rPr>
              <a:t>’</a:t>
            </a:r>
            <a:r>
              <a:rPr lang="en-US" sz="2400" dirty="0"/>
              <a:t>s cycle</a:t>
            </a:r>
          </a:p>
          <a:p>
            <a:pPr marL="457200" indent="-457200">
              <a:buFont typeface="Wingdings" charset="0"/>
              <a:buAutoNum type="arabicPeriod" startAt="2"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77965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199" y="274638"/>
            <a:ext cx="3543833" cy="571944"/>
          </a:xfrm>
        </p:spPr>
        <p:txBody>
          <a:bodyPr>
            <a:normAutofit/>
          </a:bodyPr>
          <a:lstStyle/>
          <a:p>
            <a:pPr algn="l"/>
            <a:r>
              <a:rPr lang="en-US" sz="2400" dirty="0"/>
              <a:t>Lactate Dehydrogenase</a:t>
            </a:r>
          </a:p>
        </p:txBody>
      </p:sp>
      <p:graphicFrame>
        <p:nvGraphicFramePr>
          <p:cNvPr id="64516" name="Object 4" descr="The oxidation of pyruvate to lactate by lactate dehydrogenase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0632144"/>
              </p:ext>
            </p:extLst>
          </p:nvPr>
        </p:nvGraphicFramePr>
        <p:xfrm>
          <a:off x="609600" y="1293580"/>
          <a:ext cx="7696200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SIS/Draw Sketch" r:id="rId3" imgW="5314680" imgH="1104840" progId="ISISServer">
                  <p:embed/>
                </p:oleObj>
              </mc:Choice>
              <mc:Fallback>
                <p:oleObj name="ISIS/Draw Sketch" r:id="rId3" imgW="5314680" imgH="1104840" progId="ISISServer">
                  <p:embed/>
                  <p:pic>
                    <p:nvPicPr>
                      <p:cNvPr id="6451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293580"/>
                        <a:ext cx="7696200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54220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3352658" cy="667526"/>
          </a:xfrm>
        </p:spPr>
        <p:txBody>
          <a:bodyPr>
            <a:normAutofit/>
          </a:bodyPr>
          <a:lstStyle/>
          <a:p>
            <a:pPr algn="l"/>
            <a:r>
              <a:rPr lang="en-US" sz="2400" dirty="0"/>
              <a:t>Alcohol Dehydrogenase</a:t>
            </a:r>
          </a:p>
        </p:txBody>
      </p:sp>
      <p:graphicFrame>
        <p:nvGraphicFramePr>
          <p:cNvPr id="4" name="Object 2" descr="The two steps of alcoholic fermentation [roducing ethanol from pyruvate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0665536"/>
              </p:ext>
            </p:extLst>
          </p:nvPr>
        </p:nvGraphicFramePr>
        <p:xfrm>
          <a:off x="1283606" y="1375127"/>
          <a:ext cx="5941225" cy="22831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SIS/Draw Sketch" r:id="rId3" imgW="4114800" imgH="1581120" progId="ISISServer">
                  <p:embed/>
                </p:oleObj>
              </mc:Choice>
              <mc:Fallback>
                <p:oleObj name="ISIS/Draw Sketch" r:id="rId3" imgW="4114800" imgH="1581120" progId="ISISServer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3606" y="1375127"/>
                        <a:ext cx="5941225" cy="22831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70811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947" name="Object 3" descr="The overall reaction catalyzed by the pyruvate dehydrogenase complex and the structure of acetyl CoA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9720219"/>
              </p:ext>
            </p:extLst>
          </p:nvPr>
        </p:nvGraphicFramePr>
        <p:xfrm>
          <a:off x="457200" y="1219201"/>
          <a:ext cx="6977684" cy="3984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SIS/Draw Sketch" r:id="rId3" imgW="5371920" imgH="3066840" progId="ISISServer">
                  <p:embed/>
                </p:oleObj>
              </mc:Choice>
              <mc:Fallback>
                <p:oleObj name="ISIS/Draw Sketch" r:id="rId3" imgW="5371920" imgH="3066840" progId="ISISServer">
                  <p:embed/>
                  <p:pic>
                    <p:nvPicPr>
                      <p:cNvPr id="8294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19201"/>
                        <a:ext cx="6977684" cy="39842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274639"/>
            <a:ext cx="3379969" cy="65387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/>
              <a:t>Pyruvate Dehydrogenase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50390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9"/>
            <a:ext cx="3175138" cy="612908"/>
          </a:xfrm>
        </p:spPr>
        <p:txBody>
          <a:bodyPr>
            <a:normAutofit/>
          </a:bodyPr>
          <a:lstStyle/>
          <a:p>
            <a:pPr algn="l"/>
            <a:r>
              <a:rPr lang="en-US" sz="2400" dirty="0"/>
              <a:t>Gluconeogenesis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/>
              <a:t>Essentially we go through glycolysis in reverse using some of the same enzymes.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Different enzymes are used in 3 steps:</a:t>
            </a:r>
          </a:p>
          <a:p>
            <a:pPr>
              <a:lnSpc>
                <a:spcPct val="90000"/>
              </a:lnSpc>
            </a:pPr>
            <a:endParaRPr lang="en-US" sz="2000" dirty="0"/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 u="sng" dirty="0"/>
              <a:t>Glycolysis</a:t>
            </a:r>
            <a:r>
              <a:rPr lang="en-US" sz="2000" dirty="0"/>
              <a:t>				</a:t>
            </a:r>
            <a:r>
              <a:rPr lang="en-US" sz="2000" u="sng" dirty="0"/>
              <a:t>Gluconeogenesis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 dirty="0"/>
              <a:t>Hexokinase				Glucose-6-Phosphatase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sz="2000" dirty="0"/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 dirty="0"/>
              <a:t>Phosphofructokinase		Fructose-1,6-Bisphosphatase 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sz="2000" dirty="0"/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 dirty="0"/>
              <a:t>Pyruvate kinase			</a:t>
            </a:r>
            <a:r>
              <a:rPr lang="en-US" sz="2000" dirty="0" err="1"/>
              <a:t>Phosphoenolpyruvate</a:t>
            </a:r>
            <a:r>
              <a:rPr lang="en-US" sz="2000" dirty="0"/>
              <a:t> </a:t>
            </a:r>
            <a:r>
              <a:rPr lang="en-US" sz="2000" dirty="0" err="1"/>
              <a:t>carboxykinase</a:t>
            </a:r>
            <a:r>
              <a:rPr lang="en-US" sz="2000" dirty="0"/>
              <a:t> 				                                and pyruvate carboxylase</a:t>
            </a:r>
          </a:p>
        </p:txBody>
      </p:sp>
    </p:spTree>
    <p:extLst>
      <p:ext uri="{BB962C8B-B14F-4D97-AF65-F5344CB8AC3E}">
        <p14:creationId xmlns:p14="http://schemas.microsoft.com/office/powerpoint/2010/main" val="7143747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ChangeArrowheads="1"/>
          </p:cNvSpPr>
          <p:nvPr/>
        </p:nvSpPr>
        <p:spPr bwMode="auto">
          <a:xfrm>
            <a:off x="304800" y="228600"/>
            <a:ext cx="2071240" cy="577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400" dirty="0" err="1">
                <a:solidFill>
                  <a:schemeClr val="tx2"/>
                </a:solidFill>
              </a:rPr>
              <a:t>Kreb</a:t>
            </a:r>
            <a:r>
              <a:rPr lang="ja-JP" altLang="en-US" sz="2400" dirty="0">
                <a:solidFill>
                  <a:schemeClr val="tx2"/>
                </a:solidFill>
                <a:latin typeface="Arial"/>
              </a:rPr>
              <a:t>’</a:t>
            </a:r>
            <a:r>
              <a:rPr lang="en-US" sz="2400" dirty="0">
                <a:solidFill>
                  <a:schemeClr val="tx2"/>
                </a:solidFill>
              </a:rPr>
              <a:t>s Cycle</a:t>
            </a:r>
          </a:p>
        </p:txBody>
      </p:sp>
      <p:pic>
        <p:nvPicPr>
          <p:cNvPr id="95235" name="Picture 3" descr="The reactions of the Kreb’s cyc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575" y="252412"/>
            <a:ext cx="5305425" cy="660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1535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3048000" cy="3048000"/>
          </a:xfrm>
        </p:spPr>
        <p:txBody>
          <a:bodyPr/>
          <a:lstStyle/>
          <a:p>
            <a:r>
              <a:rPr lang="en-US" sz="3600"/>
              <a:t>The Kreb</a:t>
            </a:r>
            <a:r>
              <a:rPr lang="ja-JP" altLang="en-US" sz="3600">
                <a:latin typeface="Arial"/>
              </a:rPr>
              <a:t>’</a:t>
            </a:r>
            <a:r>
              <a:rPr lang="en-US" sz="3600"/>
              <a:t>s Cycle is </a:t>
            </a:r>
            <a:r>
              <a:rPr lang="en-US" sz="3600" i="0"/>
              <a:t>amphibolic</a:t>
            </a:r>
            <a:endParaRPr lang="en-US"/>
          </a:p>
        </p:txBody>
      </p:sp>
      <p:pic>
        <p:nvPicPr>
          <p:cNvPr id="14340" name="Picture 4" descr="A simplified Kreb’s cycle showing anaplerotic and cataplerotic reac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04800"/>
            <a:ext cx="4881563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9960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293</Words>
  <Application>Microsoft Macintosh PowerPoint</Application>
  <PresentationFormat>On-screen Show (4:3)</PresentationFormat>
  <Paragraphs>63</Paragraphs>
  <Slides>10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Times New Roman</vt:lpstr>
      <vt:lpstr>Wingdings</vt:lpstr>
      <vt:lpstr>Office Theme</vt:lpstr>
      <vt:lpstr>ISIS/Draw Sketch</vt:lpstr>
      <vt:lpstr>Glycolysis and Kreb’s Cycle</vt:lpstr>
      <vt:lpstr>PowerPoint Presentation</vt:lpstr>
      <vt:lpstr>Things to Do with Pyruvate</vt:lpstr>
      <vt:lpstr>Lactate Dehydrogenase</vt:lpstr>
      <vt:lpstr>Alcohol Dehydrogenase</vt:lpstr>
      <vt:lpstr>PowerPoint Presentation</vt:lpstr>
      <vt:lpstr>Gluconeogenesis</vt:lpstr>
      <vt:lpstr>PowerPoint Presentation</vt:lpstr>
      <vt:lpstr>The Kreb’s Cycle is amphibolic</vt:lpstr>
      <vt:lpstr>Summary of Kreb’s Cycle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23/24</dc:title>
  <dc:creator>Greta Giles</dc:creator>
  <cp:lastModifiedBy>Greta Giles</cp:lastModifiedBy>
  <cp:revision>13</cp:revision>
  <dcterms:created xsi:type="dcterms:W3CDTF">2019-11-18T18:46:15Z</dcterms:created>
  <dcterms:modified xsi:type="dcterms:W3CDTF">2026-01-06T21:43:57Z</dcterms:modified>
</cp:coreProperties>
</file>