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8" r:id="rId3"/>
    <p:sldId id="266" r:id="rId4"/>
    <p:sldId id="279" r:id="rId5"/>
    <p:sldId id="271" r:id="rId6"/>
    <p:sldId id="272" r:id="rId7"/>
    <p:sldId id="273" r:id="rId8"/>
    <p:sldId id="280" r:id="rId9"/>
    <p:sldId id="281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54"/>
  </p:normalViewPr>
  <p:slideViewPr>
    <p:cSldViewPr snapToGrid="0" snapToObjects="1">
      <p:cViewPr varScale="1">
        <p:scale>
          <a:sx n="116" d="100"/>
          <a:sy n="116" d="100"/>
        </p:scale>
        <p:origin x="5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C2E2043-5B29-6D42-8973-1CE1C193A999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38BD445-39ED-1B41-99B0-0B4CEAC88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4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BD445-39ED-1B41-99B0-0B4CEAC884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99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3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26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36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7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8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5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2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26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9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3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Functional Groups</a:t>
            </a:r>
          </a:p>
        </p:txBody>
      </p:sp>
    </p:spTree>
    <p:extLst>
      <p:ext uri="{BB962C8B-B14F-4D97-AF65-F5344CB8AC3E}">
        <p14:creationId xmlns:p14="http://schemas.microsoft.com/office/powerpoint/2010/main" val="3826380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2861" y="454988"/>
            <a:ext cx="1041609" cy="5632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Alkanes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Alkenes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Alkynes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Aromatic</a:t>
            </a:r>
          </a:p>
        </p:txBody>
      </p:sp>
      <p:pic>
        <p:nvPicPr>
          <p:cNvPr id="3" name="Picture 2" descr="Two ways to draw benze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0737" y="4819400"/>
            <a:ext cx="5835687" cy="2038600"/>
          </a:xfrm>
          <a:prstGeom prst="rect">
            <a:avLst/>
          </a:prstGeom>
        </p:spPr>
      </p:pic>
      <p:pic>
        <p:nvPicPr>
          <p:cNvPr id="4" name="Picture 3" descr="prope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1363" y="1452400"/>
            <a:ext cx="1999882" cy="1505024"/>
          </a:xfrm>
          <a:prstGeom prst="rect">
            <a:avLst/>
          </a:prstGeom>
        </p:spPr>
      </p:pic>
      <p:pic>
        <p:nvPicPr>
          <p:cNvPr id="5" name="Picture 4" descr="propyn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2989" y="3409139"/>
            <a:ext cx="2338256" cy="1410261"/>
          </a:xfrm>
          <a:prstGeom prst="rect">
            <a:avLst/>
          </a:prstGeom>
        </p:spPr>
      </p:pic>
      <p:pic>
        <p:nvPicPr>
          <p:cNvPr id="6" name="Picture 5" descr="Propan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5599" y="106393"/>
            <a:ext cx="2085183" cy="1254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573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3906" y="351066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Functional Groups</a:t>
            </a:r>
          </a:p>
        </p:txBody>
      </p:sp>
      <p:pic>
        <p:nvPicPr>
          <p:cNvPr id="3" name="Picture 2" descr="The commonly used color code for atoms. Carbon is black, hydrogen is white, oxygen is red, nitrogen is blue, and sulfur is yellow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8890" y="280491"/>
            <a:ext cx="6445110" cy="142049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3906" y="1542446"/>
            <a:ext cx="3716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Oxygen Containing Functional Groups</a:t>
            </a:r>
          </a:p>
        </p:txBody>
      </p:sp>
    </p:spTree>
    <p:extLst>
      <p:ext uri="{BB962C8B-B14F-4D97-AF65-F5344CB8AC3E}">
        <p14:creationId xmlns:p14="http://schemas.microsoft.com/office/powerpoint/2010/main" val="396194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2035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6599" y="777272"/>
            <a:ext cx="384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Nitrogen Containing Functional Groups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40387" y="4033108"/>
            <a:ext cx="3706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Sulfur Containing Functional Group(s)</a:t>
            </a:r>
          </a:p>
        </p:txBody>
      </p:sp>
    </p:spTree>
    <p:extLst>
      <p:ext uri="{BB962C8B-B14F-4D97-AF65-F5344CB8AC3E}">
        <p14:creationId xmlns:p14="http://schemas.microsoft.com/office/powerpoint/2010/main" val="2443613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3467" y="67335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Halides</a:t>
            </a:r>
          </a:p>
        </p:txBody>
      </p:sp>
    </p:spTree>
    <p:extLst>
      <p:ext uri="{BB962C8B-B14F-4D97-AF65-F5344CB8AC3E}">
        <p14:creationId xmlns:p14="http://schemas.microsoft.com/office/powerpoint/2010/main" val="2519841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9730" y="322284"/>
            <a:ext cx="4068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Find and Name the Functional Groups……</a:t>
            </a:r>
          </a:p>
        </p:txBody>
      </p:sp>
      <p:pic>
        <p:nvPicPr>
          <p:cNvPr id="3" name="Picture 2" descr="A thyroid hormone with multiple functional group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7192" y="459053"/>
            <a:ext cx="5000687" cy="333379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38752" y="599067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 descr="An organic molecule with lots of functional groups to identify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7192" y="4229654"/>
            <a:ext cx="5762686" cy="1954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841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phenhydramine - Wikipedia">
            <a:extLst>
              <a:ext uri="{FF2B5EF4-FFF2-40B4-BE49-F238E27FC236}">
                <a16:creationId xmlns:a16="http://schemas.microsoft.com/office/drawing/2014/main" id="{CCA669DC-A4D2-1DC7-0537-1D97C2967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14" y="313871"/>
            <a:ext cx="2453402" cy="1830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pamine – The Science of Parkinson's">
            <a:extLst>
              <a:ext uri="{FF2B5EF4-FFF2-40B4-BE49-F238E27FC236}">
                <a16:creationId xmlns:a16="http://schemas.microsoft.com/office/drawing/2014/main" id="{BC1B7AFC-8674-C622-C6C6-C5CB5BA5E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071" y="313871"/>
            <a:ext cx="3597729" cy="166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ludrocortisone - Wikipedia">
            <a:extLst>
              <a:ext uri="{FF2B5EF4-FFF2-40B4-BE49-F238E27FC236}">
                <a16:creationId xmlns:a16="http://schemas.microsoft.com/office/drawing/2014/main" id="{DB352CE7-A6FD-C839-EB27-CC0894A2E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72" y="3215821"/>
            <a:ext cx="3124200" cy="260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ethylglyoxal - Wikipedia">
            <a:extLst>
              <a:ext uri="{FF2B5EF4-FFF2-40B4-BE49-F238E27FC236}">
                <a16:creationId xmlns:a16="http://schemas.microsoft.com/office/drawing/2014/main" id="{8A8F1AEB-733B-5E3A-141D-976357D6EE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685" y="3284086"/>
            <a:ext cx="1944914" cy="159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225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3A78F99-404A-6F94-12BE-87805C627ECA}"/>
              </a:ext>
            </a:extLst>
          </p:cNvPr>
          <p:cNvSpPr txBox="1"/>
          <p:nvPr/>
        </p:nvSpPr>
        <p:spPr>
          <a:xfrm>
            <a:off x="468086" y="544286"/>
            <a:ext cx="4141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Drawing structures with functional groups</a:t>
            </a:r>
          </a:p>
        </p:txBody>
      </p:sp>
      <p:pic>
        <p:nvPicPr>
          <p:cNvPr id="2050" name="Picture 2" descr="n-butanol">
            <a:extLst>
              <a:ext uri="{FF2B5EF4-FFF2-40B4-BE49-F238E27FC236}">
                <a16:creationId xmlns:a16="http://schemas.microsoft.com/office/drawing/2014/main" id="{9830EDBB-B528-66D1-0236-02ECC4FE1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21" y="1285422"/>
            <a:ext cx="3417679" cy="1506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ethyl methyl ether">
            <a:extLst>
              <a:ext uri="{FF2B5EF4-FFF2-40B4-BE49-F238E27FC236}">
                <a16:creationId xmlns:a16="http://schemas.microsoft.com/office/drawing/2014/main" id="{A28AFA62-8AD2-E040-96E3-378893C6E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165" y="1300359"/>
            <a:ext cx="3417679" cy="1616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466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37</Words>
  <Application>Microsoft Macintosh PowerPoint</Application>
  <PresentationFormat>On-screen Show (4:3)</PresentationFormat>
  <Paragraphs>29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Functional Groups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Organic Chemistry</dc:title>
  <dc:creator>Greta Giles</dc:creator>
  <cp:lastModifiedBy>Greta Giles</cp:lastModifiedBy>
  <cp:revision>17</cp:revision>
  <cp:lastPrinted>2019-12-17T13:13:00Z</cp:lastPrinted>
  <dcterms:created xsi:type="dcterms:W3CDTF">2017-10-10T15:11:04Z</dcterms:created>
  <dcterms:modified xsi:type="dcterms:W3CDTF">2025-12-22T16:55:39Z</dcterms:modified>
</cp:coreProperties>
</file>