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2" r:id="rId3"/>
    <p:sldId id="278" r:id="rId4"/>
    <p:sldId id="274" r:id="rId5"/>
    <p:sldId id="283" r:id="rId6"/>
    <p:sldId id="276" r:id="rId7"/>
    <p:sldId id="284" r:id="rId8"/>
    <p:sldId id="275" r:id="rId9"/>
    <p:sldId id="277" r:id="rId10"/>
    <p:sldId id="281" r:id="rId11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1"/>
    <p:restoredTop sz="94625"/>
  </p:normalViewPr>
  <p:slideViewPr>
    <p:cSldViewPr snapToGrid="0" snapToObjects="1">
      <p:cViewPr varScale="1">
        <p:scale>
          <a:sx n="116" d="100"/>
          <a:sy n="116" d="100"/>
        </p:scale>
        <p:origin x="3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2E2043-5B29-6D42-8973-1CE1C193A999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8BD445-39ED-1B41-99B0-0B4CEAC88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4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3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2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3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7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8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2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2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3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Properties of Organic Molecules</a:t>
            </a:r>
          </a:p>
        </p:txBody>
      </p:sp>
    </p:spTree>
    <p:extLst>
      <p:ext uri="{BB962C8B-B14F-4D97-AF65-F5344CB8AC3E}">
        <p14:creationId xmlns:p14="http://schemas.microsoft.com/office/powerpoint/2010/main" val="3826380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xamples of common solvents that are polar protic, polar aprotic, and nonpolar">
            <a:extLst>
              <a:ext uri="{FF2B5EF4-FFF2-40B4-BE49-F238E27FC236}">
                <a16:creationId xmlns:a16="http://schemas.microsoft.com/office/drawing/2014/main" id="{EA03C8C4-1D65-FD44-0754-BE9BC91D8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987"/>
            <a:ext cx="9144000" cy="3148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682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FEFC62-AF6E-C9E0-7FA1-6CD6C2494E16}"/>
              </a:ext>
            </a:extLst>
          </p:cNvPr>
          <p:cNvSpPr txBox="1"/>
          <p:nvPr/>
        </p:nvSpPr>
        <p:spPr>
          <a:xfrm>
            <a:off x="370114" y="522515"/>
            <a:ext cx="2226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Intermolecular Forces</a:t>
            </a:r>
          </a:p>
        </p:txBody>
      </p:sp>
      <p:pic>
        <p:nvPicPr>
          <p:cNvPr id="1026" name="Picture 2" descr="Trends in electronegativity of common atoms">
            <a:extLst>
              <a:ext uri="{FF2B5EF4-FFF2-40B4-BE49-F238E27FC236}">
                <a16:creationId xmlns:a16="http://schemas.microsoft.com/office/drawing/2014/main" id="{512F2F8B-E89C-7236-7027-0D6BC5B8E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1" y="249567"/>
            <a:ext cx="5380276" cy="2892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733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aulings Table of electronegativities">
            <a:extLst>
              <a:ext uri="{FF2B5EF4-FFF2-40B4-BE49-F238E27FC236}">
                <a16:creationId xmlns:a16="http://schemas.microsoft.com/office/drawing/2014/main" id="{06AD79C5-145E-9140-8B74-759C548D64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7202" y="666171"/>
            <a:ext cx="6749595" cy="3387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07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0774" y="559602"/>
            <a:ext cx="904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Polarity</a:t>
            </a:r>
          </a:p>
        </p:txBody>
      </p:sp>
      <p:pic>
        <p:nvPicPr>
          <p:cNvPr id="3" name="Picture 2" descr="Penta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14" y="1184729"/>
            <a:ext cx="4113497" cy="1652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841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Acetone..">
            <a:extLst>
              <a:ext uri="{FF2B5EF4-FFF2-40B4-BE49-F238E27FC236}">
                <a16:creationId xmlns:a16="http://schemas.microsoft.com/office/drawing/2014/main" id="{B0ABFA48-B716-B013-93C5-6BD420A63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15" y="1110343"/>
            <a:ext cx="2116666" cy="1360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-propanol">
            <a:extLst>
              <a:ext uri="{FF2B5EF4-FFF2-40B4-BE49-F238E27FC236}">
                <a16:creationId xmlns:a16="http://schemas.microsoft.com/office/drawing/2014/main" id="{FF61098F-0468-365B-8CD4-F7D63E7876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835" y="3806371"/>
            <a:ext cx="3350419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502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le of boiling points for alkanes and their corresponding alcohols">
            <a:extLst>
              <a:ext uri="{FF2B5EF4-FFF2-40B4-BE49-F238E27FC236}">
                <a16:creationId xmlns:a16="http://schemas.microsoft.com/office/drawing/2014/main" id="{5D18972E-45EA-5B4C-92FA-F4350938CE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726" y="1265608"/>
            <a:ext cx="5784011" cy="208224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F23A8C-5EF0-3B9C-026B-78247692B52B}"/>
              </a:ext>
            </a:extLst>
          </p:cNvPr>
          <p:cNvSpPr txBox="1"/>
          <p:nvPr/>
        </p:nvSpPr>
        <p:spPr>
          <a:xfrm>
            <a:off x="870857" y="478971"/>
            <a:ext cx="3404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Boiling Points (and Melting Points)</a:t>
            </a:r>
          </a:p>
        </p:txBody>
      </p:sp>
    </p:spTree>
    <p:extLst>
      <p:ext uri="{BB962C8B-B14F-4D97-AF65-F5344CB8AC3E}">
        <p14:creationId xmlns:p14="http://schemas.microsoft.com/office/powerpoint/2010/main" val="2928485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5D5946-9744-48BA-AA25-1304E096818D}"/>
              </a:ext>
            </a:extLst>
          </p:cNvPr>
          <p:cNvSpPr txBox="1"/>
          <p:nvPr/>
        </p:nvSpPr>
        <p:spPr>
          <a:xfrm>
            <a:off x="685800" y="805543"/>
            <a:ext cx="4362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would have the highest boiling point?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BF8F88F-0515-9185-48A0-05AA4E4989B9}"/>
              </a:ext>
            </a:extLst>
          </p:cNvPr>
          <p:cNvSpPr txBox="1"/>
          <p:nvPr/>
        </p:nvSpPr>
        <p:spPr>
          <a:xfrm>
            <a:off x="685800" y="3755572"/>
            <a:ext cx="444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would have the highest melting point?</a:t>
            </a:r>
          </a:p>
        </p:txBody>
      </p:sp>
      <p:pic>
        <p:nvPicPr>
          <p:cNvPr id="4" name="Picture 3" descr="pentane, butanol, and diethyl ether">
            <a:extLst>
              <a:ext uri="{FF2B5EF4-FFF2-40B4-BE49-F238E27FC236}">
                <a16:creationId xmlns:a16="http://schemas.microsoft.com/office/drawing/2014/main" id="{501AB75B-028A-8F55-85C8-A295ADC0C2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712" y="1901371"/>
            <a:ext cx="6725537" cy="312816"/>
          </a:xfrm>
          <a:prstGeom prst="rect">
            <a:avLst/>
          </a:prstGeom>
        </p:spPr>
      </p:pic>
      <p:pic>
        <p:nvPicPr>
          <p:cNvPr id="6" name="Picture 5" descr="nonane, pentane, and propane">
            <a:extLst>
              <a:ext uri="{FF2B5EF4-FFF2-40B4-BE49-F238E27FC236}">
                <a16:creationId xmlns:a16="http://schemas.microsoft.com/office/drawing/2014/main" id="{988C9277-07AD-735F-1BF8-5106190AF4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404" y="4643813"/>
            <a:ext cx="5865845" cy="36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35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ethanol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429" y="1046473"/>
            <a:ext cx="2350295" cy="168584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BFAFFCB-6444-827E-8197-1AEE14AED24B}"/>
              </a:ext>
            </a:extLst>
          </p:cNvPr>
          <p:cNvSpPr txBox="1"/>
          <p:nvPr/>
        </p:nvSpPr>
        <p:spPr>
          <a:xfrm>
            <a:off x="435429" y="206829"/>
            <a:ext cx="1048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Solubility</a:t>
            </a:r>
          </a:p>
        </p:txBody>
      </p:sp>
      <p:pic>
        <p:nvPicPr>
          <p:cNvPr id="3074" name="Picture 2" descr="dodecanol">
            <a:extLst>
              <a:ext uri="{FF2B5EF4-FFF2-40B4-BE49-F238E27FC236}">
                <a16:creationId xmlns:a16="http://schemas.microsoft.com/office/drawing/2014/main" id="{F3735CFE-C25F-B823-D28B-CA49738FC1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429" y="4673600"/>
            <a:ext cx="6705600" cy="625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9841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artoon and polar bears dissolving in water">
            <a:extLst>
              <a:ext uri="{FF2B5EF4-FFF2-40B4-BE49-F238E27FC236}">
                <a16:creationId xmlns:a16="http://schemas.microsoft.com/office/drawing/2014/main" id="{D917F834-FCC7-0F4B-B74B-0604237A48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93" y="607996"/>
            <a:ext cx="4665793" cy="4344014"/>
          </a:xfrm>
          <a:prstGeom prst="rect">
            <a:avLst/>
          </a:prstGeom>
        </p:spPr>
      </p:pic>
      <p:graphicFrame>
        <p:nvGraphicFramePr>
          <p:cNvPr id="5" name="Table 5" descr="Table showing what types of solutes dissolve in polar and nonpolar solvents">
            <a:extLst>
              <a:ext uri="{FF2B5EF4-FFF2-40B4-BE49-F238E27FC236}">
                <a16:creationId xmlns:a16="http://schemas.microsoft.com/office/drawing/2014/main" id="{2914F0DC-B32E-CF4A-9BBB-DB8A0032B0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7848552"/>
              </p:ext>
            </p:extLst>
          </p:nvPr>
        </p:nvGraphicFramePr>
        <p:xfrm>
          <a:off x="4979720" y="952379"/>
          <a:ext cx="3618015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6005">
                  <a:extLst>
                    <a:ext uri="{9D8B030D-6E8A-4147-A177-3AD203B41FA5}">
                      <a16:colId xmlns:a16="http://schemas.microsoft.com/office/drawing/2014/main" val="260315249"/>
                    </a:ext>
                  </a:extLst>
                </a:gridCol>
                <a:gridCol w="1206005">
                  <a:extLst>
                    <a:ext uri="{9D8B030D-6E8A-4147-A177-3AD203B41FA5}">
                      <a16:colId xmlns:a16="http://schemas.microsoft.com/office/drawing/2014/main" val="3164989917"/>
                    </a:ext>
                  </a:extLst>
                </a:gridCol>
                <a:gridCol w="1206005">
                  <a:extLst>
                    <a:ext uri="{9D8B030D-6E8A-4147-A177-3AD203B41FA5}">
                      <a16:colId xmlns:a16="http://schemas.microsoft.com/office/drawing/2014/main" val="13625549"/>
                    </a:ext>
                  </a:extLst>
                </a:gridCol>
              </a:tblGrid>
              <a:tr h="578334">
                <a:tc>
                  <a:txBody>
                    <a:bodyPr/>
                    <a:lstStyle/>
                    <a:p>
                      <a:r>
                        <a:rPr lang="en-US" dirty="0"/>
                        <a:t>Solute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Polar Solvent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Nonpolar Solvent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0254431"/>
                  </a:ext>
                </a:extLst>
              </a:tr>
              <a:tr h="578334">
                <a:tc>
                  <a:txBody>
                    <a:bodyPr/>
                    <a:lstStyle/>
                    <a:p>
                      <a:r>
                        <a:rPr lang="en-US" dirty="0"/>
                        <a:t>Ionic</a:t>
                      </a:r>
                    </a:p>
                    <a:p>
                      <a:r>
                        <a:rPr lang="en-US" dirty="0"/>
                        <a:t>Solute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Insoluble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3447636"/>
                  </a:ext>
                </a:extLst>
              </a:tr>
              <a:tr h="578334">
                <a:tc>
                  <a:txBody>
                    <a:bodyPr/>
                    <a:lstStyle/>
                    <a:p>
                      <a:r>
                        <a:rPr lang="en-US" dirty="0"/>
                        <a:t>Polar</a:t>
                      </a:r>
                    </a:p>
                    <a:p>
                      <a:r>
                        <a:rPr lang="en-US" dirty="0"/>
                        <a:t>Solute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Insoluble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325891"/>
                  </a:ext>
                </a:extLst>
              </a:tr>
              <a:tr h="578334">
                <a:tc>
                  <a:txBody>
                    <a:bodyPr/>
                    <a:lstStyle/>
                    <a:p>
                      <a:r>
                        <a:rPr lang="en-US" dirty="0"/>
                        <a:t>Nonpolar</a:t>
                      </a:r>
                    </a:p>
                    <a:p>
                      <a:r>
                        <a:rPr lang="en-US" dirty="0"/>
                        <a:t>Solute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Insoluble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Soluble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2338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42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48</Words>
  <Application>Microsoft Macintosh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Properties of Organic Molecules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Organic Chemistry</dc:title>
  <dc:creator>Greta Giles</dc:creator>
  <cp:lastModifiedBy>Greta Giles</cp:lastModifiedBy>
  <cp:revision>19</cp:revision>
  <cp:lastPrinted>2019-12-17T13:13:00Z</cp:lastPrinted>
  <dcterms:created xsi:type="dcterms:W3CDTF">2017-10-10T15:11:04Z</dcterms:created>
  <dcterms:modified xsi:type="dcterms:W3CDTF">2025-12-22T16:59:33Z</dcterms:modified>
</cp:coreProperties>
</file>