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40" r:id="rId3"/>
    <p:sldId id="258" r:id="rId4"/>
    <p:sldId id="266" r:id="rId5"/>
    <p:sldId id="267" r:id="rId6"/>
    <p:sldId id="257" r:id="rId7"/>
    <p:sldId id="285" r:id="rId8"/>
    <p:sldId id="280" r:id="rId9"/>
    <p:sldId id="268" r:id="rId10"/>
    <p:sldId id="270" r:id="rId11"/>
    <p:sldId id="271" r:id="rId12"/>
    <p:sldId id="273" r:id="rId13"/>
    <p:sldId id="276" r:id="rId14"/>
    <p:sldId id="274" r:id="rId15"/>
    <p:sldId id="272" r:id="rId16"/>
    <p:sldId id="275" r:id="rId17"/>
    <p:sldId id="279" r:id="rId18"/>
    <p:sldId id="287" r:id="rId19"/>
    <p:sldId id="291" r:id="rId20"/>
    <p:sldId id="290" r:id="rId21"/>
    <p:sldId id="288" r:id="rId22"/>
    <p:sldId id="293" r:id="rId23"/>
    <p:sldId id="289" r:id="rId24"/>
    <p:sldId id="345" r:id="rId25"/>
    <p:sldId id="346" r:id="rId26"/>
    <p:sldId id="277" r:id="rId27"/>
    <p:sldId id="341" r:id="rId28"/>
    <p:sldId id="269" r:id="rId29"/>
    <p:sldId id="342" r:id="rId30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6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3BBEDC-D2CA-A541-890B-C63FA5DF6A09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9F08AF-41A6-CA4C-9DB8-C9E97F97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A23E4-CB0D-504D-8D20-6F70E46FA0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7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4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8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5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0585-7EFF-DD4E-AF0E-D66EFFD98153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17D2-4D00-3047-8EBD-B2B8C1E2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2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Drug Metabolism</a:t>
            </a:r>
            <a:br>
              <a:rPr lang="en-US" dirty="0"/>
            </a:br>
            <a:r>
              <a:rPr lang="en-US" dirty="0"/>
              <a:t>ADMET</a:t>
            </a:r>
          </a:p>
        </p:txBody>
      </p:sp>
    </p:spTree>
    <p:extLst>
      <p:ext uri="{BB962C8B-B14F-4D97-AF65-F5344CB8AC3E}">
        <p14:creationId xmlns:p14="http://schemas.microsoft.com/office/powerpoint/2010/main" val="210602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91" y="380681"/>
            <a:ext cx="167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Plasma Proteins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8529" y="1089061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529" y="2743200"/>
            <a:ext cx="135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Competition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8529" y="4356242"/>
            <a:ext cx="15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Disease States</a:t>
            </a:r>
          </a:p>
        </p:txBody>
      </p:sp>
    </p:spTree>
    <p:extLst>
      <p:ext uri="{BB962C8B-B14F-4D97-AF65-F5344CB8AC3E}">
        <p14:creationId xmlns:p14="http://schemas.microsoft.com/office/powerpoint/2010/main" val="18149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62" y="3454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sz="1200" dirty="0"/>
              <a:t>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062" y="18288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sz="1200" dirty="0" err="1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6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ca.co.uk/images_main/resources/T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1" y="99659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3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18" y="534256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Examples…..</a:t>
            </a:r>
          </a:p>
        </p:txBody>
      </p:sp>
    </p:spTree>
    <p:extLst>
      <p:ext uri="{BB962C8B-B14F-4D97-AF65-F5344CB8AC3E}">
        <p14:creationId xmlns:p14="http://schemas.microsoft.com/office/powerpoint/2010/main" val="101684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xkinetics.com/pktutorial/distribu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6" y="520824"/>
            <a:ext cx="4638675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3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18" y="523982"/>
            <a:ext cx="26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Compartment Model</a:t>
            </a:r>
          </a:p>
        </p:txBody>
      </p:sp>
      <p:pic>
        <p:nvPicPr>
          <p:cNvPr id="3076" name="Picture 4" descr="http://www.rxkinetics.com/pktutorial/2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7" y="361111"/>
            <a:ext cx="3876675" cy="3086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xkinetics.com/pktutorial/distrib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52" y="3870199"/>
            <a:ext cx="4638675" cy="1152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3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intechopen.com/source/html/49459/media/image3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intechopen.com/source/html/49459/media/image39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upload.wikimedia.org/wikipedia/commons/thumb/e/e7/Iv_time_conc_curve.svg/275px-Iv_time_conc_cur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8826"/>
            <a:ext cx="2981468" cy="3339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6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lassconnection.s3.amazonaws.com/677/flashcards/142677/png/first_order_elimination1344969761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9" y="520146"/>
            <a:ext cx="2333625" cy="220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boomer.org/c/p4/c15/Fig1504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45" y="1085581"/>
            <a:ext cx="3768128" cy="2443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0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90232"/>
              </p:ext>
            </p:extLst>
          </p:nvPr>
        </p:nvGraphicFramePr>
        <p:xfrm>
          <a:off x="585627" y="1992901"/>
          <a:ext cx="4006921" cy="2123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7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[drug] </a:t>
                      </a:r>
                    </a:p>
                    <a:p>
                      <a:r>
                        <a:rPr lang="en-US" dirty="0"/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[drug] 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Fraction eliminated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0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ed-ed-online.org/images/f700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23" y="3373616"/>
            <a:ext cx="4581525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2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A3B82-8B6C-47F7-B371-9860FB1918E8}"/>
              </a:ext>
            </a:extLst>
          </p:cNvPr>
          <p:cNvSpPr txBox="1"/>
          <p:nvPr/>
        </p:nvSpPr>
        <p:spPr>
          <a:xfrm>
            <a:off x="371475" y="657225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Oral Drugs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8FE15856-C4CA-4471-BBA0-999D24E05162}"/>
              </a:ext>
            </a:extLst>
          </p:cNvPr>
          <p:cNvCxnSpPr/>
          <p:nvPr/>
        </p:nvCxnSpPr>
        <p:spPr>
          <a:xfrm rot="5400000">
            <a:off x="121450" y="3593306"/>
            <a:ext cx="3443287" cy="127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2CCB98-DCCF-4B98-A70D-412285878A9A}"/>
              </a:ext>
            </a:extLst>
          </p:cNvPr>
          <p:cNvCxnSpPr/>
          <p:nvPr/>
        </p:nvCxnSpPr>
        <p:spPr>
          <a:xfrm>
            <a:off x="4314831" y="1878012"/>
            <a:ext cx="0" cy="3608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A1D118-B2F1-4541-A5F0-D45EFD37C706}"/>
              </a:ext>
            </a:extLst>
          </p:cNvPr>
          <p:cNvCxnSpPr/>
          <p:nvPr/>
        </p:nvCxnSpPr>
        <p:spPr>
          <a:xfrm>
            <a:off x="6972305" y="1743075"/>
            <a:ext cx="0" cy="3578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6" y="315310"/>
            <a:ext cx="8061389" cy="569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erckmanuals.com/%7E/media/manual/professional/images/rx_comp_pharmacokinetic_outcomes.gif?la=en&amp;th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37" y="4651463"/>
            <a:ext cx="5619750" cy="1704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0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708" y="534256"/>
            <a:ext cx="150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Levothyroxine</a:t>
            </a:r>
          </a:p>
        </p:txBody>
      </p:sp>
      <p:pic>
        <p:nvPicPr>
          <p:cNvPr id="17410" name="Picture 2" descr="http://lh6.googleusercontent.com/-gh9qd5_-3CA/TlZJzwrQehI/AAAAAAAAAQc/ESybbIbvdn0/levothyroxine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1006868"/>
            <a:ext cx="1639549" cy="2075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ocketdentistry.com/wp-content/uploads/285/B9780323079631000116_f011-002-9780323079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3" y="2689993"/>
            <a:ext cx="4019547" cy="2910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894F76-755E-47F7-AD1E-2C735BA183CA}"/>
              </a:ext>
            </a:extLst>
          </p:cNvPr>
          <p:cNvSpPr txBox="1"/>
          <p:nvPr/>
        </p:nvSpPr>
        <p:spPr>
          <a:xfrm>
            <a:off x="4843463" y="2814638"/>
            <a:ext cx="9341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Efficacy</a:t>
            </a:r>
          </a:p>
        </p:txBody>
      </p:sp>
    </p:spTree>
    <p:extLst>
      <p:ext uri="{BB962C8B-B14F-4D97-AF65-F5344CB8AC3E}">
        <p14:creationId xmlns:p14="http://schemas.microsoft.com/office/powerpoint/2010/main" val="3050653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4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85" y="1454069"/>
            <a:ext cx="3800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EE3-98EA-4C4C-9CB3-D7485626B5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982" y="61644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312" y="2532819"/>
            <a:ext cx="12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Much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312" y="4449189"/>
            <a:ext cx="10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Fast</a:t>
            </a:r>
          </a:p>
        </p:txBody>
      </p:sp>
    </p:spTree>
    <p:extLst>
      <p:ext uri="{BB962C8B-B14F-4D97-AF65-F5344CB8AC3E}">
        <p14:creationId xmlns:p14="http://schemas.microsoft.com/office/powerpoint/2010/main" val="408380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A457E-102D-426E-903D-1CE93B3FEC8C}"/>
              </a:ext>
            </a:extLst>
          </p:cNvPr>
          <p:cNvSpPr txBox="1"/>
          <p:nvPr/>
        </p:nvSpPr>
        <p:spPr>
          <a:xfrm>
            <a:off x="342900" y="330755"/>
            <a:ext cx="22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Dosing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87CD7-BBDC-4C5A-8631-0B952534FF88}"/>
              </a:ext>
            </a:extLst>
          </p:cNvPr>
          <p:cNvSpPr txBox="1"/>
          <p:nvPr/>
        </p:nvSpPr>
        <p:spPr>
          <a:xfrm>
            <a:off x="485775" y="1343025"/>
            <a:ext cx="360207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Oral Administration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Age, sex, race, diet, environment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Weight, body fat%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Time of dosage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Other drugs</a:t>
            </a:r>
          </a:p>
        </p:txBody>
      </p:sp>
    </p:spTree>
    <p:extLst>
      <p:ext uri="{BB962C8B-B14F-4D97-AF65-F5344CB8AC3E}">
        <p14:creationId xmlns:p14="http://schemas.microsoft.com/office/powerpoint/2010/main" val="2462131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900" y="688369"/>
            <a:ext cx="221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Chemical Equivalence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901" y="2722651"/>
            <a:ext cx="161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Bioequivalence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901" y="5208728"/>
            <a:ext cx="24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Therapeutic Equivalence</a:t>
            </a:r>
          </a:p>
        </p:txBody>
      </p:sp>
    </p:spTree>
    <p:extLst>
      <p:ext uri="{BB962C8B-B14F-4D97-AF65-F5344CB8AC3E}">
        <p14:creationId xmlns:p14="http://schemas.microsoft.com/office/powerpoint/2010/main" val="1330631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87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7" y="1461161"/>
            <a:ext cx="7620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5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369" y="34986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Pharmacokinetics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369" y="3143892"/>
            <a:ext cx="201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Pharmacodynamics</a:t>
            </a:r>
          </a:p>
        </p:txBody>
      </p:sp>
    </p:spTree>
    <p:extLst>
      <p:ext uri="{BB962C8B-B14F-4D97-AF65-F5344CB8AC3E}">
        <p14:creationId xmlns:p14="http://schemas.microsoft.com/office/powerpoint/2010/main" val="117249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789" y="441789"/>
            <a:ext cx="29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Pharmacokinetic Parameters:</a:t>
            </a:r>
          </a:p>
        </p:txBody>
      </p:sp>
    </p:spTree>
    <p:extLst>
      <p:ext uri="{BB962C8B-B14F-4D97-AF65-F5344CB8AC3E}">
        <p14:creationId xmlns:p14="http://schemas.microsoft.com/office/powerpoint/2010/main" val="14645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011" y="700594"/>
            <a:ext cx="382023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0473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903" y="431783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143" y="431783"/>
            <a:ext cx="456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Ways for a Substance to Cross a Lipid Barrier:</a:t>
            </a:r>
          </a:p>
        </p:txBody>
      </p:sp>
      <p:pic>
        <p:nvPicPr>
          <p:cNvPr id="10242" name="Picture 2" descr="https://images.angelpub.com/2014/36/26395/carrierprot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3" y="1300093"/>
            <a:ext cx="4026007" cy="1744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7903" y="3758898"/>
            <a:ext cx="12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Endocytosis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143" y="3758898"/>
            <a:ext cx="456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Ways for a Substance to Cross a Lipid Barrier:</a:t>
            </a:r>
          </a:p>
        </p:txBody>
      </p:sp>
      <p:pic>
        <p:nvPicPr>
          <p:cNvPr id="10244" name="Picture 4" descr="https://294305267s7hqfks2cfh08ip-wpengine.netdna-ssl.com/wp-content/uploads/2017/09/endocytosis-hotwire-drug-delivery2-1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8" y="426249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4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903" y="431783"/>
            <a:ext cx="22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Fick’s Law of Diffusion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143" y="431783"/>
            <a:ext cx="456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Ways for a Substance to Cross a Lipid Barrier: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1" y="1365661"/>
            <a:ext cx="4305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0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.infobarrel.com/media/image/100142_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65" y="132280"/>
            <a:ext cx="3842535" cy="288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240" y="370139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1491" y="1048233"/>
            <a:ext cx="407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Plasma           Interstitial		Intracellular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434" y="3236360"/>
            <a:ext cx="487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Highly perfused organs: liver, kidneys, heart, lungs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820" y="5157627"/>
            <a:ext cx="167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Plasma Proteins</a:t>
            </a:r>
          </a:p>
        </p:txBody>
      </p:sp>
      <p:pic>
        <p:nvPicPr>
          <p:cNvPr id="2052" name="Picture 4" descr="http://www.pharm.kumamoto-u.ac.jp/Labs/Yakuzai/predictedAG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87" y="5625023"/>
            <a:ext cx="1200963" cy="1045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_Uu3H5r-OZR0/Rw_dwKKtK4I/AAAAAAAAACA/MJRU9ZG3_Kg/S240/Human+Serum+Albumin+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9" y="5625023"/>
            <a:ext cx="1019906" cy="1019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53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f891de7274b4244ef4d96139fab4a12d67b7f9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152</Words>
  <Application>Microsoft Macintosh PowerPoint</Application>
  <PresentationFormat>On-screen Show (4:3)</PresentationFormat>
  <Paragraphs>99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Drug Metabolism ADMET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Metabolism</dc:title>
  <dc:creator>Greta Giles</dc:creator>
  <cp:lastModifiedBy>Greta Giles</cp:lastModifiedBy>
  <cp:revision>47</cp:revision>
  <cp:lastPrinted>2018-02-12T16:40:37Z</cp:lastPrinted>
  <dcterms:created xsi:type="dcterms:W3CDTF">2018-01-05T16:18:46Z</dcterms:created>
  <dcterms:modified xsi:type="dcterms:W3CDTF">2022-10-21T14:22:36Z</dcterms:modified>
</cp:coreProperties>
</file>