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1" r:id="rId6"/>
    <p:sldId id="260" r:id="rId7"/>
    <p:sldId id="262" r:id="rId8"/>
    <p:sldId id="263" r:id="rId9"/>
    <p:sldId id="276" r:id="rId10"/>
    <p:sldId id="271" r:id="rId11"/>
    <p:sldId id="272" r:id="rId12"/>
    <p:sldId id="273" r:id="rId13"/>
    <p:sldId id="264" r:id="rId14"/>
    <p:sldId id="274" r:id="rId15"/>
    <p:sldId id="275" r:id="rId16"/>
    <p:sldId id="286" r:id="rId17"/>
    <p:sldId id="265" r:id="rId18"/>
    <p:sldId id="266" r:id="rId19"/>
    <p:sldId id="284" r:id="rId20"/>
    <p:sldId id="267" r:id="rId21"/>
    <p:sldId id="268" r:id="rId22"/>
    <p:sldId id="269" r:id="rId23"/>
    <p:sldId id="282" r:id="rId24"/>
    <p:sldId id="270" r:id="rId25"/>
    <p:sldId id="283" r:id="rId26"/>
    <p:sldId id="277" r:id="rId27"/>
    <p:sldId id="278" r:id="rId28"/>
    <p:sldId id="285" r:id="rId29"/>
    <p:sldId id="279" r:id="rId30"/>
    <p:sldId id="281"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38491-9ADE-AA40-99C4-2376643B3A21}" type="datetimeFigureOut">
              <a:rPr lang="en-US" smtClean="0"/>
              <a:t>4/4/23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69E16E-B91D-EB49-8419-4E96D63FE365}" type="slidenum">
              <a:rPr lang="en-US" smtClean="0"/>
              <a:t>‹#›</a:t>
            </a:fld>
            <a:endParaRPr lang="en-US"/>
          </a:p>
        </p:txBody>
      </p:sp>
    </p:spTree>
    <p:extLst>
      <p:ext uri="{BB962C8B-B14F-4D97-AF65-F5344CB8AC3E}">
        <p14:creationId xmlns:p14="http://schemas.microsoft.com/office/powerpoint/2010/main" val="990561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ncbi.nlm.nih.gov/pubmed/?term=Aihara%20H%5bAuthor%5d&amp;cauthor=true&amp;cauthor_uid=3921440" TargetMode="External"/><Relationship Id="rId3" Type="http://schemas.openxmlformats.org/officeDocument/2006/relationships/hyperlink" Target="https://www.ncbi.nlm.nih.gov/pubmed/?term=Higuchi%20S%5bAuthor%5d&amp;cauthor=true&amp;cauthor_uid=3921440" TargetMode="External"/><Relationship Id="rId7" Type="http://schemas.openxmlformats.org/officeDocument/2006/relationships/hyperlink" Target="https://www.ncbi.nlm.nih.gov/pubmed/?term=Otomo%20S%5bAuthor%5d&amp;cauthor=true&amp;cauthor_uid=392144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cbi.nlm.nih.gov/pubmed/?term=Tanaka%20N%5bAuthor%5d&amp;cauthor=true&amp;cauthor_uid=3921440" TargetMode="External"/><Relationship Id="rId5" Type="http://schemas.openxmlformats.org/officeDocument/2006/relationships/hyperlink" Target="https://www.ncbi.nlm.nih.gov/pubmed/?term=Shioiri%20Y%5bAuthor%5d&amp;cauthor=true&amp;cauthor_uid=3921440" TargetMode="External"/><Relationship Id="rId4" Type="http://schemas.openxmlformats.org/officeDocument/2006/relationships/hyperlink" Target="https://www.ncbi.nlm.nih.gov/pubmed/?term=Osada%20Y%5bAuthor%5d&amp;cauthor=true&amp;cauthor_uid=392144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a:t>
            </a:fld>
            <a:endParaRPr lang="en-US"/>
          </a:p>
        </p:txBody>
      </p:sp>
    </p:spTree>
    <p:extLst>
      <p:ext uri="{BB962C8B-B14F-4D97-AF65-F5344CB8AC3E}">
        <p14:creationId xmlns:p14="http://schemas.microsoft.com/office/powerpoint/2010/main" val="99891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10</a:t>
            </a:fld>
            <a:endParaRPr lang="en-US"/>
          </a:p>
        </p:txBody>
      </p:sp>
    </p:spTree>
    <p:extLst>
      <p:ext uri="{BB962C8B-B14F-4D97-AF65-F5344CB8AC3E}">
        <p14:creationId xmlns:p14="http://schemas.microsoft.com/office/powerpoint/2010/main" val="423088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11</a:t>
            </a:fld>
            <a:endParaRPr lang="en-US"/>
          </a:p>
        </p:txBody>
      </p:sp>
    </p:spTree>
    <p:extLst>
      <p:ext uri="{BB962C8B-B14F-4D97-AF65-F5344CB8AC3E}">
        <p14:creationId xmlns:p14="http://schemas.microsoft.com/office/powerpoint/2010/main" val="114401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12</a:t>
            </a:fld>
            <a:endParaRPr lang="en-US"/>
          </a:p>
        </p:txBody>
      </p:sp>
    </p:spTree>
    <p:extLst>
      <p:ext uri="{BB962C8B-B14F-4D97-AF65-F5344CB8AC3E}">
        <p14:creationId xmlns:p14="http://schemas.microsoft.com/office/powerpoint/2010/main" val="76609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modes of anti-inflammatory and analgesic actions of aspirin and salicylic acid].</a:t>
            </a:r>
            <a:endParaRPr lang="en-US" dirty="0"/>
          </a:p>
          <a:p>
            <a:r>
              <a:rPr lang="en-US" dirty="0"/>
              <a:t>[Article in Japanese]</a:t>
            </a:r>
          </a:p>
          <a:p>
            <a:r>
              <a:rPr lang="en-US" dirty="0">
                <a:hlinkClick r:id="rId3"/>
              </a:rPr>
              <a:t>Higuchi S</a:t>
            </a:r>
            <a:r>
              <a:rPr lang="en-US" dirty="0"/>
              <a:t>, </a:t>
            </a:r>
            <a:r>
              <a:rPr lang="en-US" dirty="0">
                <a:hlinkClick r:id="rId4"/>
              </a:rPr>
              <a:t>Osada Y</a:t>
            </a:r>
            <a:r>
              <a:rPr lang="en-US" dirty="0"/>
              <a:t>, </a:t>
            </a:r>
            <a:r>
              <a:rPr lang="en-US" dirty="0">
                <a:hlinkClick r:id="rId5"/>
              </a:rPr>
              <a:t>Shioiri Y</a:t>
            </a:r>
            <a:r>
              <a:rPr lang="en-US" dirty="0"/>
              <a:t>, </a:t>
            </a:r>
            <a:r>
              <a:rPr lang="en-US" dirty="0">
                <a:hlinkClick r:id="rId6"/>
              </a:rPr>
              <a:t>Tanaka N</a:t>
            </a:r>
            <a:r>
              <a:rPr lang="en-US" dirty="0"/>
              <a:t>, </a:t>
            </a:r>
            <a:r>
              <a:rPr lang="en-US" dirty="0">
                <a:hlinkClick r:id="rId7"/>
              </a:rPr>
              <a:t>Otomo S</a:t>
            </a:r>
            <a:r>
              <a:rPr lang="en-US" dirty="0"/>
              <a:t>, </a:t>
            </a:r>
            <a:r>
              <a:rPr lang="en-US" dirty="0">
                <a:hlinkClick r:id="rId8"/>
              </a:rPr>
              <a:t>Aihara H</a:t>
            </a:r>
            <a:r>
              <a:rPr lang="en-US" dirty="0"/>
              <a:t>.</a:t>
            </a:r>
          </a:p>
          <a:p>
            <a:r>
              <a:rPr lang="en-US" b="1" dirty="0"/>
              <a:t>Abstract</a:t>
            </a:r>
            <a:endParaRPr lang="en-US" dirty="0"/>
          </a:p>
          <a:p>
            <a:r>
              <a:rPr lang="en-US" dirty="0"/>
              <a:t>The modes of anti-inflammatory and analgesic actions of aspirin and salicylic acid were investigated using some experimental animal models. Anti-inflammatory potencies of aspirin were almost equal to those of sodium salicylate in the </a:t>
            </a:r>
            <a:r>
              <a:rPr lang="en-US" dirty="0" err="1"/>
              <a:t>carrageenin</a:t>
            </a:r>
            <a:r>
              <a:rPr lang="en-US" dirty="0"/>
              <a:t> hind paw edema, the cotton pellet granuloma and the adjuvant arthritis tests in rats. On the other hand, in the ultra-violet ray erythema and the </a:t>
            </a:r>
            <a:r>
              <a:rPr lang="en-US" dirty="0" err="1"/>
              <a:t>arachidonic</a:t>
            </a:r>
            <a:r>
              <a:rPr lang="en-US" dirty="0"/>
              <a:t> acid erythema tests in guinea pigs, aspirin was more potent than sodium salicylate. Aspirin and sodium salicylate exhibited almost the same inhibitions of the rat hind paw edema induced by a mixture of </a:t>
            </a:r>
            <a:r>
              <a:rPr lang="en-US" dirty="0" err="1"/>
              <a:t>carrageenin</a:t>
            </a:r>
            <a:r>
              <a:rPr lang="en-US" dirty="0"/>
              <a:t> and prostaglandin E1. These results suggest that inhibition of </a:t>
            </a:r>
            <a:r>
              <a:rPr lang="en-US" dirty="0" err="1"/>
              <a:t>cyclo-oxygenase</a:t>
            </a:r>
            <a:r>
              <a:rPr lang="en-US" dirty="0"/>
              <a:t> by aspirin does not play any important roles for the prevention of the vascular permeability increment and the granulation in the inflamed tissue. Aspirin may exert its </a:t>
            </a:r>
            <a:r>
              <a:rPr lang="en-US" dirty="0" err="1"/>
              <a:t>antiinflammatory</a:t>
            </a:r>
            <a:r>
              <a:rPr lang="en-US" dirty="0"/>
              <a:t> activity mainly as salicylic acid which is not an inhibitor of prostaglandins biosynthesis in vitro. Aspirin showed about 5 times more potent analgesic action than sodium salicylate in the lameness test using adjuvant arthritic rats. Analgesic potency of aspirin was decreased to the level of sodium salicylate by injection of prostaglandin E2 into the inflamed rat paw in the adjuvant-induced lameness test. On the other hand, analgesic potency of sodium salicylate was not decreased by the same treatment. It is concluded that aspirin has two analgesic effects on the inflammatory pain, one is inhibition of prostaglandins biosynthesis by acetylation of </a:t>
            </a:r>
            <a:r>
              <a:rPr lang="en-US" dirty="0" err="1"/>
              <a:t>cyclo-oxygenase</a:t>
            </a:r>
            <a:r>
              <a:rPr lang="en-US" dirty="0"/>
              <a:t> and the other is an action due to salicylic acid, but the action of salicylic acid was not totally explained by the inhibition of prostaglandins </a:t>
            </a:r>
            <a:r>
              <a:rPr lang="en-US" dirty="0" err="1"/>
              <a:t>synthetase</a:t>
            </a:r>
            <a:r>
              <a:rPr lang="en-US" dirty="0"/>
              <a:t>.</a:t>
            </a:r>
          </a:p>
          <a:p>
            <a:pPr defTabSz="465887">
              <a:defRPr/>
            </a:pPr>
            <a:endParaRPr lang="en-US" dirty="0"/>
          </a:p>
        </p:txBody>
      </p:sp>
      <p:sp>
        <p:nvSpPr>
          <p:cNvPr id="4" name="Slide Number Placeholder 3"/>
          <p:cNvSpPr>
            <a:spLocks noGrp="1"/>
          </p:cNvSpPr>
          <p:nvPr>
            <p:ph type="sldNum" sz="quarter" idx="10"/>
          </p:nvPr>
        </p:nvSpPr>
        <p:spPr/>
        <p:txBody>
          <a:bodyPr/>
          <a:lstStyle/>
          <a:p>
            <a:fld id="{DB69E16E-B91D-EB49-8419-4E96D63FE365}" type="slidenum">
              <a:rPr lang="en-US" smtClean="0"/>
              <a:t>13</a:t>
            </a:fld>
            <a:endParaRPr lang="en-US"/>
          </a:p>
        </p:txBody>
      </p:sp>
    </p:spTree>
    <p:extLst>
      <p:ext uri="{BB962C8B-B14F-4D97-AF65-F5344CB8AC3E}">
        <p14:creationId xmlns:p14="http://schemas.microsoft.com/office/powerpoint/2010/main" val="374862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14</a:t>
            </a:fld>
            <a:endParaRPr lang="en-US"/>
          </a:p>
        </p:txBody>
      </p:sp>
    </p:spTree>
    <p:extLst>
      <p:ext uri="{BB962C8B-B14F-4D97-AF65-F5344CB8AC3E}">
        <p14:creationId xmlns:p14="http://schemas.microsoft.com/office/powerpoint/2010/main" val="3037384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15</a:t>
            </a:fld>
            <a:endParaRPr lang="en-US"/>
          </a:p>
        </p:txBody>
      </p:sp>
    </p:spTree>
    <p:extLst>
      <p:ext uri="{BB962C8B-B14F-4D97-AF65-F5344CB8AC3E}">
        <p14:creationId xmlns:p14="http://schemas.microsoft.com/office/powerpoint/2010/main" val="10765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17</a:t>
            </a:fld>
            <a:endParaRPr lang="en-US"/>
          </a:p>
        </p:txBody>
      </p:sp>
    </p:spTree>
    <p:extLst>
      <p:ext uri="{BB962C8B-B14F-4D97-AF65-F5344CB8AC3E}">
        <p14:creationId xmlns:p14="http://schemas.microsoft.com/office/powerpoint/2010/main" val="308968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18</a:t>
            </a:fld>
            <a:endParaRPr lang="en-US"/>
          </a:p>
        </p:txBody>
      </p:sp>
    </p:spTree>
    <p:extLst>
      <p:ext uri="{BB962C8B-B14F-4D97-AF65-F5344CB8AC3E}">
        <p14:creationId xmlns:p14="http://schemas.microsoft.com/office/powerpoint/2010/main" val="409563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20</a:t>
            </a:fld>
            <a:endParaRPr lang="en-US"/>
          </a:p>
        </p:txBody>
      </p:sp>
    </p:spTree>
    <p:extLst>
      <p:ext uri="{BB962C8B-B14F-4D97-AF65-F5344CB8AC3E}">
        <p14:creationId xmlns:p14="http://schemas.microsoft.com/office/powerpoint/2010/main" val="38604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21</a:t>
            </a:fld>
            <a:endParaRPr lang="en-US"/>
          </a:p>
        </p:txBody>
      </p:sp>
    </p:spTree>
    <p:extLst>
      <p:ext uri="{BB962C8B-B14F-4D97-AF65-F5344CB8AC3E}">
        <p14:creationId xmlns:p14="http://schemas.microsoft.com/office/powerpoint/2010/main" val="170708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a:t>
            </a:fld>
            <a:endParaRPr lang="en-US"/>
          </a:p>
        </p:txBody>
      </p:sp>
    </p:spTree>
    <p:extLst>
      <p:ext uri="{BB962C8B-B14F-4D97-AF65-F5344CB8AC3E}">
        <p14:creationId xmlns:p14="http://schemas.microsoft.com/office/powerpoint/2010/main" val="2032248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22</a:t>
            </a:fld>
            <a:endParaRPr lang="en-US"/>
          </a:p>
        </p:txBody>
      </p:sp>
    </p:spTree>
    <p:extLst>
      <p:ext uri="{BB962C8B-B14F-4D97-AF65-F5344CB8AC3E}">
        <p14:creationId xmlns:p14="http://schemas.microsoft.com/office/powerpoint/2010/main" val="402437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23</a:t>
            </a:fld>
            <a:endParaRPr lang="en-US"/>
          </a:p>
        </p:txBody>
      </p:sp>
    </p:spTree>
    <p:extLst>
      <p:ext uri="{BB962C8B-B14F-4D97-AF65-F5344CB8AC3E}">
        <p14:creationId xmlns:p14="http://schemas.microsoft.com/office/powerpoint/2010/main" val="251192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24</a:t>
            </a:fld>
            <a:endParaRPr lang="en-US"/>
          </a:p>
        </p:txBody>
      </p:sp>
    </p:spTree>
    <p:extLst>
      <p:ext uri="{BB962C8B-B14F-4D97-AF65-F5344CB8AC3E}">
        <p14:creationId xmlns:p14="http://schemas.microsoft.com/office/powerpoint/2010/main" val="337454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25</a:t>
            </a:fld>
            <a:endParaRPr lang="en-US"/>
          </a:p>
        </p:txBody>
      </p:sp>
    </p:spTree>
    <p:extLst>
      <p:ext uri="{BB962C8B-B14F-4D97-AF65-F5344CB8AC3E}">
        <p14:creationId xmlns:p14="http://schemas.microsoft.com/office/powerpoint/2010/main" val="57316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26</a:t>
            </a:fld>
            <a:endParaRPr lang="en-US"/>
          </a:p>
        </p:txBody>
      </p:sp>
    </p:spTree>
    <p:extLst>
      <p:ext uri="{BB962C8B-B14F-4D97-AF65-F5344CB8AC3E}">
        <p14:creationId xmlns:p14="http://schemas.microsoft.com/office/powerpoint/2010/main" val="356497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27</a:t>
            </a:fld>
            <a:endParaRPr lang="en-US"/>
          </a:p>
        </p:txBody>
      </p:sp>
    </p:spTree>
    <p:extLst>
      <p:ext uri="{BB962C8B-B14F-4D97-AF65-F5344CB8AC3E}">
        <p14:creationId xmlns:p14="http://schemas.microsoft.com/office/powerpoint/2010/main" val="1193136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29</a:t>
            </a:fld>
            <a:endParaRPr lang="en-US"/>
          </a:p>
        </p:txBody>
      </p:sp>
    </p:spTree>
    <p:extLst>
      <p:ext uri="{BB962C8B-B14F-4D97-AF65-F5344CB8AC3E}">
        <p14:creationId xmlns:p14="http://schemas.microsoft.com/office/powerpoint/2010/main" val="120063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30</a:t>
            </a:fld>
            <a:endParaRPr lang="en-US"/>
          </a:p>
        </p:txBody>
      </p:sp>
    </p:spTree>
    <p:extLst>
      <p:ext uri="{BB962C8B-B14F-4D97-AF65-F5344CB8AC3E}">
        <p14:creationId xmlns:p14="http://schemas.microsoft.com/office/powerpoint/2010/main" val="188318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3</a:t>
            </a:fld>
            <a:endParaRPr lang="en-US"/>
          </a:p>
        </p:txBody>
      </p:sp>
    </p:spTree>
    <p:extLst>
      <p:ext uri="{BB962C8B-B14F-4D97-AF65-F5344CB8AC3E}">
        <p14:creationId xmlns:p14="http://schemas.microsoft.com/office/powerpoint/2010/main" val="248353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4</a:t>
            </a:fld>
            <a:endParaRPr lang="en-US"/>
          </a:p>
        </p:txBody>
      </p:sp>
    </p:spTree>
    <p:extLst>
      <p:ext uri="{BB962C8B-B14F-4D97-AF65-F5344CB8AC3E}">
        <p14:creationId xmlns:p14="http://schemas.microsoft.com/office/powerpoint/2010/main" val="369282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5</a:t>
            </a:fld>
            <a:endParaRPr lang="en-US"/>
          </a:p>
        </p:txBody>
      </p:sp>
    </p:spTree>
    <p:extLst>
      <p:ext uri="{BB962C8B-B14F-4D97-AF65-F5344CB8AC3E}">
        <p14:creationId xmlns:p14="http://schemas.microsoft.com/office/powerpoint/2010/main" val="3792301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6</a:t>
            </a:fld>
            <a:endParaRPr lang="en-US"/>
          </a:p>
        </p:txBody>
      </p:sp>
    </p:spTree>
    <p:extLst>
      <p:ext uri="{BB962C8B-B14F-4D97-AF65-F5344CB8AC3E}">
        <p14:creationId xmlns:p14="http://schemas.microsoft.com/office/powerpoint/2010/main" val="397342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7</a:t>
            </a:fld>
            <a:endParaRPr lang="en-US"/>
          </a:p>
        </p:txBody>
      </p:sp>
    </p:spTree>
    <p:extLst>
      <p:ext uri="{BB962C8B-B14F-4D97-AF65-F5344CB8AC3E}">
        <p14:creationId xmlns:p14="http://schemas.microsoft.com/office/powerpoint/2010/main" val="202331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8</a:t>
            </a:fld>
            <a:endParaRPr lang="en-US"/>
          </a:p>
        </p:txBody>
      </p:sp>
    </p:spTree>
    <p:extLst>
      <p:ext uri="{BB962C8B-B14F-4D97-AF65-F5344CB8AC3E}">
        <p14:creationId xmlns:p14="http://schemas.microsoft.com/office/powerpoint/2010/main" val="255109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9E16E-B91D-EB49-8419-4E96D63FE365}" type="slidenum">
              <a:rPr lang="en-US" smtClean="0"/>
              <a:t>9</a:t>
            </a:fld>
            <a:endParaRPr lang="en-US"/>
          </a:p>
        </p:txBody>
      </p:sp>
    </p:spTree>
    <p:extLst>
      <p:ext uri="{BB962C8B-B14F-4D97-AF65-F5344CB8AC3E}">
        <p14:creationId xmlns:p14="http://schemas.microsoft.com/office/powerpoint/2010/main" val="61361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BB11F-0388-C24E-B90B-63591FECE690}"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29753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BB11F-0388-C24E-B90B-63591FECE690}"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361302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BB11F-0388-C24E-B90B-63591FECE690}"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131208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BB11F-0388-C24E-B90B-63591FECE690}"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192826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8BB11F-0388-C24E-B90B-63591FECE690}" type="datetimeFigureOut">
              <a:rPr lang="en-US" smtClean="0"/>
              <a:t>4/4/23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282866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BB11F-0388-C24E-B90B-63591FECE690}"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93340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BB11F-0388-C24E-B90B-63591FECE690}" type="datetimeFigureOut">
              <a:rPr lang="en-US" smtClean="0"/>
              <a:t>4/4/23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93126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BB11F-0388-C24E-B90B-63591FECE690}" type="datetimeFigureOut">
              <a:rPr lang="en-US" smtClean="0"/>
              <a:t>4/4/23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286383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BB11F-0388-C24E-B90B-63591FECE690}" type="datetimeFigureOut">
              <a:rPr lang="en-US" smtClean="0"/>
              <a:t>4/4/23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306617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BB11F-0388-C24E-B90B-63591FECE690}"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404479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BB11F-0388-C24E-B90B-63591FECE690}" type="datetimeFigureOut">
              <a:rPr lang="en-US" smtClean="0"/>
              <a:t>4/4/23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BF374-5683-4745-9522-AFD022C4BDB8}" type="slidenum">
              <a:rPr lang="en-US" smtClean="0"/>
              <a:t>‹#›</a:t>
            </a:fld>
            <a:endParaRPr lang="en-US"/>
          </a:p>
        </p:txBody>
      </p:sp>
    </p:spTree>
    <p:extLst>
      <p:ext uri="{BB962C8B-B14F-4D97-AF65-F5344CB8AC3E}">
        <p14:creationId xmlns:p14="http://schemas.microsoft.com/office/powerpoint/2010/main" val="33667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BB11F-0388-C24E-B90B-63591FECE690}" type="datetimeFigureOut">
              <a:rPr lang="en-US" smtClean="0"/>
              <a:t>4/4/23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BF374-5683-4745-9522-AFD022C4BDB8}" type="slidenum">
              <a:rPr lang="en-US" smtClean="0"/>
              <a:t>‹#›</a:t>
            </a:fld>
            <a:endParaRPr lang="en-US"/>
          </a:p>
        </p:txBody>
      </p:sp>
    </p:spTree>
    <p:extLst>
      <p:ext uri="{BB962C8B-B14F-4D97-AF65-F5344CB8AC3E}">
        <p14:creationId xmlns:p14="http://schemas.microsoft.com/office/powerpoint/2010/main" val="73391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NSAIDS</a:t>
            </a:r>
          </a:p>
        </p:txBody>
      </p:sp>
    </p:spTree>
    <p:extLst>
      <p:ext uri="{BB962C8B-B14F-4D97-AF65-F5344CB8AC3E}">
        <p14:creationId xmlns:p14="http://schemas.microsoft.com/office/powerpoint/2010/main" val="214103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14" y="371596"/>
            <a:ext cx="2356948" cy="369332"/>
          </a:xfrm>
          <a:prstGeom prst="rect">
            <a:avLst/>
          </a:prstGeom>
          <a:noFill/>
        </p:spPr>
        <p:txBody>
          <a:bodyPr wrap="none" rtlCol="0">
            <a:spAutoFit/>
          </a:bodyPr>
          <a:lstStyle/>
          <a:p>
            <a:r>
              <a:rPr lang="en-US" dirty="0"/>
              <a:t>NSAID Classification (6)</a:t>
            </a:r>
          </a:p>
        </p:txBody>
      </p:sp>
      <p:sp>
        <p:nvSpPr>
          <p:cNvPr id="3" name="TextBox 2"/>
          <p:cNvSpPr txBox="1"/>
          <p:nvPr/>
        </p:nvSpPr>
        <p:spPr>
          <a:xfrm>
            <a:off x="952546" y="3157768"/>
            <a:ext cx="2108269" cy="369332"/>
          </a:xfrm>
          <a:prstGeom prst="rect">
            <a:avLst/>
          </a:prstGeom>
          <a:noFill/>
        </p:spPr>
        <p:txBody>
          <a:bodyPr wrap="none" rtlCol="0">
            <a:spAutoFit/>
          </a:bodyPr>
          <a:lstStyle/>
          <a:p>
            <a:r>
              <a:rPr lang="en-US" dirty="0" err="1"/>
              <a:t>Arylanthranilic</a:t>
            </a:r>
            <a:r>
              <a:rPr lang="en-US" dirty="0"/>
              <a:t> Acids</a:t>
            </a:r>
          </a:p>
        </p:txBody>
      </p:sp>
      <p:sp>
        <p:nvSpPr>
          <p:cNvPr id="5" name="TextBox 4"/>
          <p:cNvSpPr txBox="1"/>
          <p:nvPr/>
        </p:nvSpPr>
        <p:spPr>
          <a:xfrm>
            <a:off x="952546" y="4763112"/>
            <a:ext cx="4880099" cy="369332"/>
          </a:xfrm>
          <a:prstGeom prst="rect">
            <a:avLst/>
          </a:prstGeom>
          <a:noFill/>
        </p:spPr>
        <p:txBody>
          <a:bodyPr wrap="none" rtlCol="0">
            <a:spAutoFit/>
          </a:bodyPr>
          <a:lstStyle/>
          <a:p>
            <a:r>
              <a:rPr lang="en-US" dirty="0" err="1"/>
              <a:t>Arylpropionic</a:t>
            </a:r>
            <a:r>
              <a:rPr lang="en-US" dirty="0"/>
              <a:t> Acids (</a:t>
            </a:r>
            <a:r>
              <a:rPr lang="en-US" dirty="0" err="1"/>
              <a:t>Phenylacetic</a:t>
            </a:r>
            <a:r>
              <a:rPr lang="en-US" dirty="0"/>
              <a:t> acid derivatives)</a:t>
            </a:r>
          </a:p>
        </p:txBody>
      </p:sp>
      <p:pic>
        <p:nvPicPr>
          <p:cNvPr id="7" name="Picture 6"/>
          <p:cNvPicPr>
            <a:picLocks noChangeAspect="1"/>
          </p:cNvPicPr>
          <p:nvPr/>
        </p:nvPicPr>
        <p:blipFill>
          <a:blip r:embed="rId3"/>
          <a:stretch>
            <a:fillRect/>
          </a:stretch>
        </p:blipFill>
        <p:spPr>
          <a:xfrm>
            <a:off x="4289919" y="3157768"/>
            <a:ext cx="2007443" cy="1164317"/>
          </a:xfrm>
          <a:prstGeom prst="rect">
            <a:avLst/>
          </a:prstGeom>
        </p:spPr>
      </p:pic>
      <p:pic>
        <p:nvPicPr>
          <p:cNvPr id="8" name="Picture 7"/>
          <p:cNvPicPr>
            <a:picLocks noChangeAspect="1"/>
          </p:cNvPicPr>
          <p:nvPr/>
        </p:nvPicPr>
        <p:blipFill>
          <a:blip r:embed="rId4"/>
          <a:stretch>
            <a:fillRect/>
          </a:stretch>
        </p:blipFill>
        <p:spPr>
          <a:xfrm>
            <a:off x="4166347" y="5132444"/>
            <a:ext cx="2540000" cy="1092200"/>
          </a:xfrm>
          <a:prstGeom prst="rect">
            <a:avLst/>
          </a:prstGeom>
        </p:spPr>
      </p:pic>
      <p:sp>
        <p:nvSpPr>
          <p:cNvPr id="10" name="TextBox 9"/>
          <p:cNvSpPr txBox="1"/>
          <p:nvPr/>
        </p:nvSpPr>
        <p:spPr>
          <a:xfrm>
            <a:off x="998688" y="1211808"/>
            <a:ext cx="2160380" cy="369332"/>
          </a:xfrm>
          <a:prstGeom prst="rect">
            <a:avLst/>
          </a:prstGeom>
          <a:noFill/>
        </p:spPr>
        <p:txBody>
          <a:bodyPr wrap="none" rtlCol="0">
            <a:spAutoFit/>
          </a:bodyPr>
          <a:lstStyle/>
          <a:p>
            <a:r>
              <a:rPr lang="en-US" dirty="0"/>
              <a:t>Salicylate Derivatives</a:t>
            </a:r>
          </a:p>
        </p:txBody>
      </p:sp>
      <p:pic>
        <p:nvPicPr>
          <p:cNvPr id="11" name="Picture 10"/>
          <p:cNvPicPr>
            <a:picLocks noChangeAspect="1"/>
          </p:cNvPicPr>
          <p:nvPr/>
        </p:nvPicPr>
        <p:blipFill>
          <a:blip r:embed="rId5"/>
          <a:stretch>
            <a:fillRect/>
          </a:stretch>
        </p:blipFill>
        <p:spPr>
          <a:xfrm>
            <a:off x="4289919" y="1352937"/>
            <a:ext cx="1318288" cy="1046260"/>
          </a:xfrm>
          <a:prstGeom prst="rect">
            <a:avLst/>
          </a:prstGeom>
        </p:spPr>
      </p:pic>
    </p:spTree>
    <p:extLst>
      <p:ext uri="{BB962C8B-B14F-4D97-AF65-F5344CB8AC3E}">
        <p14:creationId xmlns:p14="http://schemas.microsoft.com/office/powerpoint/2010/main" val="256064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112" y="1905245"/>
            <a:ext cx="2980303" cy="369332"/>
          </a:xfrm>
          <a:prstGeom prst="rect">
            <a:avLst/>
          </a:prstGeom>
          <a:noFill/>
        </p:spPr>
        <p:txBody>
          <a:bodyPr wrap="none" rtlCol="0">
            <a:spAutoFit/>
          </a:bodyPr>
          <a:lstStyle/>
          <a:p>
            <a:r>
              <a:rPr lang="en-US" dirty="0"/>
              <a:t>Indene and </a:t>
            </a:r>
            <a:r>
              <a:rPr lang="en-US" dirty="0" err="1"/>
              <a:t>Indole</a:t>
            </a:r>
            <a:r>
              <a:rPr lang="en-US" dirty="0"/>
              <a:t> Derivatives</a:t>
            </a:r>
          </a:p>
        </p:txBody>
      </p:sp>
      <p:pic>
        <p:nvPicPr>
          <p:cNvPr id="4" name="Picture 3"/>
          <p:cNvPicPr>
            <a:picLocks noChangeAspect="1"/>
          </p:cNvPicPr>
          <p:nvPr/>
        </p:nvPicPr>
        <p:blipFill>
          <a:blip r:embed="rId3"/>
          <a:stretch>
            <a:fillRect/>
          </a:stretch>
        </p:blipFill>
        <p:spPr>
          <a:xfrm>
            <a:off x="582112" y="2627400"/>
            <a:ext cx="2463416" cy="1500631"/>
          </a:xfrm>
          <a:prstGeom prst="rect">
            <a:avLst/>
          </a:prstGeom>
        </p:spPr>
      </p:pic>
      <p:pic>
        <p:nvPicPr>
          <p:cNvPr id="5" name="Picture 4"/>
          <p:cNvPicPr>
            <a:picLocks noChangeAspect="1"/>
          </p:cNvPicPr>
          <p:nvPr/>
        </p:nvPicPr>
        <p:blipFill>
          <a:blip r:embed="rId4"/>
          <a:stretch>
            <a:fillRect/>
          </a:stretch>
        </p:blipFill>
        <p:spPr>
          <a:xfrm>
            <a:off x="4229878" y="2627400"/>
            <a:ext cx="2473223" cy="1603331"/>
          </a:xfrm>
          <a:prstGeom prst="rect">
            <a:avLst/>
          </a:prstGeom>
        </p:spPr>
      </p:pic>
      <p:sp>
        <p:nvSpPr>
          <p:cNvPr id="7" name="TextBox 6"/>
          <p:cNvSpPr txBox="1"/>
          <p:nvPr/>
        </p:nvSpPr>
        <p:spPr>
          <a:xfrm>
            <a:off x="582112" y="229335"/>
            <a:ext cx="973306" cy="369332"/>
          </a:xfrm>
          <a:prstGeom prst="rect">
            <a:avLst/>
          </a:prstGeom>
          <a:noFill/>
        </p:spPr>
        <p:txBody>
          <a:bodyPr wrap="none" rtlCol="0">
            <a:spAutoFit/>
          </a:bodyPr>
          <a:lstStyle/>
          <a:p>
            <a:r>
              <a:rPr lang="en-US" dirty="0" err="1"/>
              <a:t>Oxicams</a:t>
            </a:r>
            <a:endParaRPr lang="en-US" dirty="0"/>
          </a:p>
        </p:txBody>
      </p:sp>
      <p:pic>
        <p:nvPicPr>
          <p:cNvPr id="8" name="Picture 7"/>
          <p:cNvPicPr>
            <a:picLocks noChangeAspect="1"/>
          </p:cNvPicPr>
          <p:nvPr/>
        </p:nvPicPr>
        <p:blipFill>
          <a:blip r:embed="rId5"/>
          <a:stretch>
            <a:fillRect/>
          </a:stretch>
        </p:blipFill>
        <p:spPr>
          <a:xfrm>
            <a:off x="4189158" y="229334"/>
            <a:ext cx="2087123" cy="1234881"/>
          </a:xfrm>
          <a:prstGeom prst="rect">
            <a:avLst/>
          </a:prstGeom>
        </p:spPr>
      </p:pic>
    </p:spTree>
    <p:extLst>
      <p:ext uri="{BB962C8B-B14F-4D97-AF65-F5344CB8AC3E}">
        <p14:creationId xmlns:p14="http://schemas.microsoft.com/office/powerpoint/2010/main" val="256064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472" y="424520"/>
            <a:ext cx="1935521" cy="369332"/>
          </a:xfrm>
          <a:prstGeom prst="rect">
            <a:avLst/>
          </a:prstGeom>
          <a:noFill/>
        </p:spPr>
        <p:txBody>
          <a:bodyPr wrap="none" rtlCol="0">
            <a:spAutoFit/>
          </a:bodyPr>
          <a:lstStyle/>
          <a:p>
            <a:r>
              <a:rPr lang="en-US" dirty="0"/>
              <a:t>Acetylsalicylic Acid</a:t>
            </a:r>
          </a:p>
        </p:txBody>
      </p:sp>
      <p:pic>
        <p:nvPicPr>
          <p:cNvPr id="3" name="Picture 2"/>
          <p:cNvPicPr>
            <a:picLocks noChangeAspect="1"/>
          </p:cNvPicPr>
          <p:nvPr/>
        </p:nvPicPr>
        <p:blipFill>
          <a:blip r:embed="rId3"/>
          <a:stretch>
            <a:fillRect/>
          </a:stretch>
        </p:blipFill>
        <p:spPr>
          <a:xfrm>
            <a:off x="564472" y="1029965"/>
            <a:ext cx="1991966" cy="1580925"/>
          </a:xfrm>
          <a:prstGeom prst="rect">
            <a:avLst/>
          </a:prstGeom>
        </p:spPr>
      </p:pic>
    </p:spTree>
    <p:extLst>
      <p:ext uri="{BB962C8B-B14F-4D97-AF65-F5344CB8AC3E}">
        <p14:creationId xmlns:p14="http://schemas.microsoft.com/office/powerpoint/2010/main" val="256064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44432" y="3166179"/>
            <a:ext cx="5004878" cy="3276631"/>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590" y="776211"/>
            <a:ext cx="1798802" cy="369332"/>
          </a:xfrm>
          <a:prstGeom prst="rect">
            <a:avLst/>
          </a:prstGeom>
          <a:noFill/>
        </p:spPr>
        <p:txBody>
          <a:bodyPr wrap="none" rtlCol="0">
            <a:spAutoFit/>
          </a:bodyPr>
          <a:lstStyle/>
          <a:p>
            <a:r>
              <a:rPr lang="en-US" dirty="0"/>
              <a:t>Reye’s Syndrome</a:t>
            </a:r>
          </a:p>
        </p:txBody>
      </p:sp>
    </p:spTree>
    <p:extLst>
      <p:ext uri="{BB962C8B-B14F-4D97-AF65-F5344CB8AC3E}">
        <p14:creationId xmlns:p14="http://schemas.microsoft.com/office/powerpoint/2010/main" val="256064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15" y="432775"/>
            <a:ext cx="2920954" cy="369332"/>
          </a:xfrm>
          <a:prstGeom prst="rect">
            <a:avLst/>
          </a:prstGeom>
          <a:noFill/>
        </p:spPr>
        <p:txBody>
          <a:bodyPr wrap="none" rtlCol="0">
            <a:spAutoFit/>
          </a:bodyPr>
          <a:lstStyle/>
          <a:p>
            <a:r>
              <a:rPr lang="en-US" dirty="0" err="1"/>
              <a:t>Phenylacetic</a:t>
            </a:r>
            <a:r>
              <a:rPr lang="en-US" dirty="0"/>
              <a:t> Acid Derivatives</a:t>
            </a:r>
          </a:p>
        </p:txBody>
      </p:sp>
      <p:pic>
        <p:nvPicPr>
          <p:cNvPr id="4" name="Picture 3"/>
          <p:cNvPicPr>
            <a:picLocks noChangeAspect="1"/>
          </p:cNvPicPr>
          <p:nvPr/>
        </p:nvPicPr>
        <p:blipFill>
          <a:blip r:embed="rId3"/>
          <a:stretch>
            <a:fillRect/>
          </a:stretch>
        </p:blipFill>
        <p:spPr>
          <a:xfrm>
            <a:off x="317515" y="1765260"/>
            <a:ext cx="2413184" cy="1018364"/>
          </a:xfrm>
          <a:prstGeom prst="rect">
            <a:avLst/>
          </a:prstGeom>
        </p:spPr>
      </p:pic>
      <p:pic>
        <p:nvPicPr>
          <p:cNvPr id="5" name="Picture 4"/>
          <p:cNvPicPr>
            <a:picLocks noChangeAspect="1"/>
          </p:cNvPicPr>
          <p:nvPr/>
        </p:nvPicPr>
        <p:blipFill>
          <a:blip r:embed="rId4"/>
          <a:stretch>
            <a:fillRect/>
          </a:stretch>
        </p:blipFill>
        <p:spPr>
          <a:xfrm>
            <a:off x="317515" y="3249281"/>
            <a:ext cx="2734160" cy="1018475"/>
          </a:xfrm>
          <a:prstGeom prst="rect">
            <a:avLst/>
          </a:prstGeom>
        </p:spPr>
      </p:pic>
    </p:spTree>
    <p:extLst>
      <p:ext uri="{BB962C8B-B14F-4D97-AF65-F5344CB8AC3E}">
        <p14:creationId xmlns:p14="http://schemas.microsoft.com/office/powerpoint/2010/main" val="256064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proxcinod - Wikidata">
            <a:extLst>
              <a:ext uri="{FF2B5EF4-FFF2-40B4-BE49-F238E27FC236}">
                <a16:creationId xmlns:a16="http://schemas.microsoft.com/office/drawing/2014/main" id="{5EA411AD-9B57-0E4F-A628-4E093B21F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73" y="610342"/>
            <a:ext cx="5740400" cy="1409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F53D84-D962-6C45-B39B-B5E3F647BD59}"/>
              </a:ext>
            </a:extLst>
          </p:cNvPr>
          <p:cNvSpPr txBox="1"/>
          <p:nvPr/>
        </p:nvSpPr>
        <p:spPr>
          <a:xfrm>
            <a:off x="1211283" y="2612571"/>
            <a:ext cx="1370312" cy="369332"/>
          </a:xfrm>
          <a:prstGeom prst="rect">
            <a:avLst/>
          </a:prstGeom>
          <a:noFill/>
        </p:spPr>
        <p:txBody>
          <a:bodyPr wrap="none" rtlCol="0">
            <a:spAutoFit/>
          </a:bodyPr>
          <a:lstStyle/>
          <a:p>
            <a:r>
              <a:rPr lang="en-US"/>
              <a:t>Naproxcinod</a:t>
            </a:r>
          </a:p>
        </p:txBody>
      </p:sp>
    </p:spTree>
    <p:extLst>
      <p:ext uri="{BB962C8B-B14F-4D97-AF65-F5344CB8AC3E}">
        <p14:creationId xmlns:p14="http://schemas.microsoft.com/office/powerpoint/2010/main" val="297134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8633" y="1216219"/>
            <a:ext cx="1696709" cy="1306466"/>
          </a:xfrm>
          <a:prstGeom prst="rect">
            <a:avLst/>
          </a:prstGeom>
        </p:spPr>
      </p:pic>
      <p:pic>
        <p:nvPicPr>
          <p:cNvPr id="3" name="Picture 2"/>
          <p:cNvPicPr>
            <a:picLocks noChangeAspect="1"/>
          </p:cNvPicPr>
          <p:nvPr/>
        </p:nvPicPr>
        <p:blipFill>
          <a:blip r:embed="rId4"/>
          <a:stretch>
            <a:fillRect/>
          </a:stretch>
        </p:blipFill>
        <p:spPr>
          <a:xfrm>
            <a:off x="5803474" y="4578820"/>
            <a:ext cx="2804719" cy="1530909"/>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31" y="652723"/>
            <a:ext cx="973306" cy="369332"/>
          </a:xfrm>
          <a:prstGeom prst="rect">
            <a:avLst/>
          </a:prstGeom>
          <a:noFill/>
        </p:spPr>
        <p:txBody>
          <a:bodyPr wrap="none" rtlCol="0">
            <a:spAutoFit/>
          </a:bodyPr>
          <a:lstStyle/>
          <a:p>
            <a:r>
              <a:rPr lang="en-US" dirty="0" err="1"/>
              <a:t>Oxicams</a:t>
            </a:r>
            <a:endParaRPr lang="en-US" dirty="0"/>
          </a:p>
        </p:txBody>
      </p:sp>
      <p:pic>
        <p:nvPicPr>
          <p:cNvPr id="4" name="Picture 3"/>
          <p:cNvPicPr>
            <a:picLocks noChangeAspect="1"/>
          </p:cNvPicPr>
          <p:nvPr/>
        </p:nvPicPr>
        <p:blipFill>
          <a:blip r:embed="rId3"/>
          <a:stretch>
            <a:fillRect/>
          </a:stretch>
        </p:blipFill>
        <p:spPr>
          <a:xfrm>
            <a:off x="3549109" y="2530852"/>
            <a:ext cx="2314466" cy="1372718"/>
          </a:xfrm>
          <a:prstGeom prst="rect">
            <a:avLst/>
          </a:prstGeom>
        </p:spPr>
      </p:pic>
      <p:pic>
        <p:nvPicPr>
          <p:cNvPr id="5" name="Picture 4"/>
          <p:cNvPicPr>
            <a:picLocks noChangeAspect="1"/>
          </p:cNvPicPr>
          <p:nvPr/>
        </p:nvPicPr>
        <p:blipFill>
          <a:blip r:embed="rId4"/>
          <a:stretch>
            <a:fillRect/>
          </a:stretch>
        </p:blipFill>
        <p:spPr>
          <a:xfrm>
            <a:off x="3178675" y="236991"/>
            <a:ext cx="2543782" cy="1570128"/>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xicam Derivative - an overview | ScienceDirect Topics">
            <a:extLst>
              <a:ext uri="{FF2B5EF4-FFF2-40B4-BE49-F238E27FC236}">
                <a16:creationId xmlns:a16="http://schemas.microsoft.com/office/drawing/2014/main" id="{BDC4138F-C213-C943-8F09-756BE4DFF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104158"/>
            <a:ext cx="51943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1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733" y="543467"/>
            <a:ext cx="1544012" cy="369332"/>
          </a:xfrm>
          <a:prstGeom prst="rect">
            <a:avLst/>
          </a:prstGeom>
          <a:noFill/>
        </p:spPr>
        <p:txBody>
          <a:bodyPr wrap="none" rtlCol="0">
            <a:spAutoFit/>
          </a:bodyPr>
          <a:lstStyle/>
          <a:p>
            <a:r>
              <a:rPr lang="en-US" dirty="0"/>
              <a:t>Pain Pathways</a:t>
            </a:r>
          </a:p>
        </p:txBody>
      </p:sp>
      <p:pic>
        <p:nvPicPr>
          <p:cNvPr id="3" name="Picture 2"/>
          <p:cNvPicPr>
            <a:picLocks noChangeAspect="1"/>
          </p:cNvPicPr>
          <p:nvPr/>
        </p:nvPicPr>
        <p:blipFill>
          <a:blip r:embed="rId3"/>
          <a:stretch>
            <a:fillRect/>
          </a:stretch>
        </p:blipFill>
        <p:spPr>
          <a:xfrm>
            <a:off x="1769533" y="3056467"/>
            <a:ext cx="4495800" cy="2087336"/>
          </a:xfrm>
          <a:prstGeom prst="rect">
            <a:avLst/>
          </a:prstGeom>
        </p:spPr>
      </p:pic>
    </p:spTree>
    <p:extLst>
      <p:ext uri="{BB962C8B-B14F-4D97-AF65-F5344CB8AC3E}">
        <p14:creationId xmlns:p14="http://schemas.microsoft.com/office/powerpoint/2010/main" val="232262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5590" y="688536"/>
            <a:ext cx="4886208" cy="2207558"/>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2118" y="476312"/>
            <a:ext cx="6368910" cy="5821582"/>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751" y="740929"/>
            <a:ext cx="1813317" cy="369332"/>
          </a:xfrm>
          <a:prstGeom prst="rect">
            <a:avLst/>
          </a:prstGeom>
          <a:noFill/>
        </p:spPr>
        <p:txBody>
          <a:bodyPr wrap="none" rtlCol="0">
            <a:spAutoFit/>
          </a:bodyPr>
          <a:lstStyle/>
          <a:p>
            <a:r>
              <a:rPr lang="en-US" dirty="0"/>
              <a:t>Selective NSAID’s</a:t>
            </a:r>
          </a:p>
        </p:txBody>
      </p:sp>
      <p:sp>
        <p:nvSpPr>
          <p:cNvPr id="3" name="TextBox 2"/>
          <p:cNvSpPr txBox="1"/>
          <p:nvPr/>
        </p:nvSpPr>
        <p:spPr>
          <a:xfrm>
            <a:off x="917266" y="1922886"/>
            <a:ext cx="769299" cy="369332"/>
          </a:xfrm>
          <a:prstGeom prst="rect">
            <a:avLst/>
          </a:prstGeom>
          <a:noFill/>
        </p:spPr>
        <p:txBody>
          <a:bodyPr wrap="none" rtlCol="0">
            <a:spAutoFit/>
          </a:bodyPr>
          <a:lstStyle/>
          <a:p>
            <a:r>
              <a:rPr lang="en-US" dirty="0"/>
              <a:t>Cox -1</a:t>
            </a:r>
          </a:p>
        </p:txBody>
      </p:sp>
      <p:sp>
        <p:nvSpPr>
          <p:cNvPr id="4" name="TextBox 3"/>
          <p:cNvSpPr txBox="1"/>
          <p:nvPr/>
        </p:nvSpPr>
        <p:spPr>
          <a:xfrm>
            <a:off x="917266" y="3978647"/>
            <a:ext cx="717113" cy="369332"/>
          </a:xfrm>
          <a:prstGeom prst="rect">
            <a:avLst/>
          </a:prstGeom>
          <a:noFill/>
        </p:spPr>
        <p:txBody>
          <a:bodyPr wrap="none" rtlCol="0">
            <a:spAutoFit/>
          </a:bodyPr>
          <a:lstStyle/>
          <a:p>
            <a:r>
              <a:rPr lang="en-US" dirty="0"/>
              <a:t>Cox-2</a:t>
            </a:r>
          </a:p>
        </p:txBody>
      </p:sp>
    </p:spTree>
    <p:extLst>
      <p:ext uri="{BB962C8B-B14F-4D97-AF65-F5344CB8AC3E}">
        <p14:creationId xmlns:p14="http://schemas.microsoft.com/office/powerpoint/2010/main" val="314917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0292" y="632673"/>
            <a:ext cx="6350000" cy="2298700"/>
          </a:xfrm>
          <a:prstGeom prst="rect">
            <a:avLst/>
          </a:prstGeom>
        </p:spPr>
      </p:pic>
    </p:spTree>
    <p:extLst>
      <p:ext uri="{BB962C8B-B14F-4D97-AF65-F5344CB8AC3E}">
        <p14:creationId xmlns:p14="http://schemas.microsoft.com/office/powerpoint/2010/main" val="4097874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5103" y="389238"/>
            <a:ext cx="1688796" cy="369332"/>
          </a:xfrm>
          <a:prstGeom prst="rect">
            <a:avLst/>
          </a:prstGeom>
          <a:noFill/>
        </p:spPr>
        <p:txBody>
          <a:bodyPr wrap="none" rtlCol="0">
            <a:spAutoFit/>
          </a:bodyPr>
          <a:lstStyle/>
          <a:p>
            <a:r>
              <a:rPr lang="en-US" dirty="0" err="1"/>
              <a:t>Acetominophen</a:t>
            </a:r>
            <a:endParaRPr lang="en-US" dirty="0"/>
          </a:p>
        </p:txBody>
      </p:sp>
      <p:pic>
        <p:nvPicPr>
          <p:cNvPr id="3" name="Picture 2"/>
          <p:cNvPicPr>
            <a:picLocks noChangeAspect="1"/>
          </p:cNvPicPr>
          <p:nvPr/>
        </p:nvPicPr>
        <p:blipFill>
          <a:blip r:embed="rId3"/>
          <a:stretch>
            <a:fillRect/>
          </a:stretch>
        </p:blipFill>
        <p:spPr>
          <a:xfrm>
            <a:off x="2934924" y="1232812"/>
            <a:ext cx="2298975" cy="1066724"/>
          </a:xfrm>
          <a:prstGeom prst="rect">
            <a:avLst/>
          </a:prstGeom>
        </p:spPr>
      </p:pic>
      <p:pic>
        <p:nvPicPr>
          <p:cNvPr id="4" name="Picture 3"/>
          <p:cNvPicPr>
            <a:picLocks noChangeAspect="1"/>
          </p:cNvPicPr>
          <p:nvPr/>
        </p:nvPicPr>
        <p:blipFill>
          <a:blip r:embed="rId4"/>
          <a:stretch>
            <a:fillRect/>
          </a:stretch>
        </p:blipFill>
        <p:spPr>
          <a:xfrm>
            <a:off x="451825" y="1282393"/>
            <a:ext cx="1798606" cy="1017143"/>
          </a:xfrm>
          <a:prstGeom prst="rect">
            <a:avLst/>
          </a:prstGeom>
        </p:spPr>
      </p:pic>
      <p:pic>
        <p:nvPicPr>
          <p:cNvPr id="5" name="Picture 4"/>
          <p:cNvPicPr>
            <a:picLocks noChangeAspect="1"/>
          </p:cNvPicPr>
          <p:nvPr/>
        </p:nvPicPr>
        <p:blipFill>
          <a:blip r:embed="rId5"/>
          <a:stretch>
            <a:fillRect/>
          </a:stretch>
        </p:blipFill>
        <p:spPr>
          <a:xfrm>
            <a:off x="6029611" y="1141097"/>
            <a:ext cx="2620846" cy="971897"/>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29190" y="626826"/>
            <a:ext cx="2298975" cy="1066724"/>
          </a:xfrm>
          <a:prstGeom prst="rect">
            <a:avLst/>
          </a:prstGeom>
        </p:spPr>
      </p:pic>
    </p:spTree>
    <p:extLst>
      <p:ext uri="{BB962C8B-B14F-4D97-AF65-F5344CB8AC3E}">
        <p14:creationId xmlns:p14="http://schemas.microsoft.com/office/powerpoint/2010/main" val="42763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65279" y="572684"/>
            <a:ext cx="5295900" cy="2184400"/>
          </a:xfrm>
          <a:prstGeom prst="rect">
            <a:avLst/>
          </a:prstGeom>
        </p:spPr>
      </p:pic>
      <p:pic>
        <p:nvPicPr>
          <p:cNvPr id="3" name="Picture 2"/>
          <p:cNvPicPr>
            <a:picLocks noChangeAspect="1"/>
          </p:cNvPicPr>
          <p:nvPr/>
        </p:nvPicPr>
        <p:blipFill>
          <a:blip r:embed="rId4"/>
          <a:stretch>
            <a:fillRect/>
          </a:stretch>
        </p:blipFill>
        <p:spPr>
          <a:xfrm>
            <a:off x="7011956" y="308067"/>
            <a:ext cx="1117600" cy="2184400"/>
          </a:xfrm>
          <a:prstGeom prst="rect">
            <a:avLst/>
          </a:prstGeom>
        </p:spPr>
      </p:pic>
    </p:spTree>
    <p:extLst>
      <p:ext uri="{BB962C8B-B14F-4D97-AF65-F5344CB8AC3E}">
        <p14:creationId xmlns:p14="http://schemas.microsoft.com/office/powerpoint/2010/main" val="62214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36800" y="0"/>
            <a:ext cx="4462907" cy="6858000"/>
          </a:xfrm>
          <a:prstGeom prst="rect">
            <a:avLst/>
          </a:prstGeom>
        </p:spPr>
      </p:pic>
    </p:spTree>
    <p:extLst>
      <p:ext uri="{BB962C8B-B14F-4D97-AF65-F5344CB8AC3E}">
        <p14:creationId xmlns:p14="http://schemas.microsoft.com/office/powerpoint/2010/main" val="622148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etaminophen Toxicity: Practice Essentials, Background, Pathophysiology">
            <a:extLst>
              <a:ext uri="{FF2B5EF4-FFF2-40B4-BE49-F238E27FC236}">
                <a16:creationId xmlns:a16="http://schemas.microsoft.com/office/drawing/2014/main" id="{88C91810-C8D2-E94D-B703-C4560F4C4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60" y="626671"/>
            <a:ext cx="48260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10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50" y="514350"/>
            <a:ext cx="1488293" cy="369332"/>
          </a:xfrm>
          <a:prstGeom prst="rect">
            <a:avLst/>
          </a:prstGeom>
          <a:noFill/>
        </p:spPr>
        <p:txBody>
          <a:bodyPr wrap="none" rtlCol="0">
            <a:spAutoFit/>
          </a:bodyPr>
          <a:lstStyle/>
          <a:p>
            <a:r>
              <a:rPr lang="en-US" dirty="0"/>
              <a:t>Indomethacin</a:t>
            </a:r>
          </a:p>
        </p:txBody>
      </p:sp>
      <p:pic>
        <p:nvPicPr>
          <p:cNvPr id="1026" name="Picture 2" descr="Image result for indometha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1166812"/>
            <a:ext cx="289560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4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67" y="897467"/>
            <a:ext cx="1387181" cy="369332"/>
          </a:xfrm>
          <a:prstGeom prst="rect">
            <a:avLst/>
          </a:prstGeom>
          <a:noFill/>
        </p:spPr>
        <p:txBody>
          <a:bodyPr wrap="none" rtlCol="0">
            <a:spAutoFit/>
          </a:bodyPr>
          <a:lstStyle/>
          <a:p>
            <a:r>
              <a:rPr lang="en-US" dirty="0" err="1"/>
              <a:t>Epicritic</a:t>
            </a:r>
            <a:r>
              <a:rPr lang="en-US" dirty="0"/>
              <a:t> pain</a:t>
            </a:r>
          </a:p>
        </p:txBody>
      </p:sp>
      <p:sp>
        <p:nvSpPr>
          <p:cNvPr id="3" name="TextBox 2"/>
          <p:cNvSpPr txBox="1"/>
          <p:nvPr/>
        </p:nvSpPr>
        <p:spPr>
          <a:xfrm>
            <a:off x="846667" y="2780268"/>
            <a:ext cx="1747631" cy="369332"/>
          </a:xfrm>
          <a:prstGeom prst="rect">
            <a:avLst/>
          </a:prstGeom>
          <a:noFill/>
        </p:spPr>
        <p:txBody>
          <a:bodyPr wrap="none" rtlCol="0">
            <a:spAutoFit/>
          </a:bodyPr>
          <a:lstStyle/>
          <a:p>
            <a:r>
              <a:rPr lang="en-US" dirty="0" err="1"/>
              <a:t>Proropathic</a:t>
            </a:r>
            <a:r>
              <a:rPr lang="en-US" dirty="0"/>
              <a:t> pain</a:t>
            </a:r>
          </a:p>
        </p:txBody>
      </p:sp>
      <p:sp>
        <p:nvSpPr>
          <p:cNvPr id="4" name="TextBox 3"/>
          <p:cNvSpPr txBox="1"/>
          <p:nvPr/>
        </p:nvSpPr>
        <p:spPr>
          <a:xfrm>
            <a:off x="846667" y="4861467"/>
            <a:ext cx="1811313" cy="369332"/>
          </a:xfrm>
          <a:prstGeom prst="rect">
            <a:avLst/>
          </a:prstGeom>
          <a:noFill/>
        </p:spPr>
        <p:txBody>
          <a:bodyPr wrap="none" rtlCol="0">
            <a:spAutoFit/>
          </a:bodyPr>
          <a:lstStyle/>
          <a:p>
            <a:r>
              <a:rPr lang="en-US" dirty="0"/>
              <a:t>Neuropathic pain</a:t>
            </a:r>
          </a:p>
        </p:txBody>
      </p:sp>
    </p:spTree>
    <p:extLst>
      <p:ext uri="{BB962C8B-B14F-4D97-AF65-F5344CB8AC3E}">
        <p14:creationId xmlns:p14="http://schemas.microsoft.com/office/powerpoint/2010/main" val="3149174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869" y="670364"/>
            <a:ext cx="2659702" cy="369332"/>
          </a:xfrm>
          <a:prstGeom prst="rect">
            <a:avLst/>
          </a:prstGeom>
          <a:noFill/>
        </p:spPr>
        <p:txBody>
          <a:bodyPr wrap="none" rtlCol="0">
            <a:spAutoFit/>
          </a:bodyPr>
          <a:lstStyle/>
          <a:p>
            <a:r>
              <a:rPr lang="en-US" dirty="0"/>
              <a:t>5-lipooxygenase Inhibitors</a:t>
            </a:r>
          </a:p>
        </p:txBody>
      </p:sp>
      <p:pic>
        <p:nvPicPr>
          <p:cNvPr id="4" name="Picture 3"/>
          <p:cNvPicPr>
            <a:picLocks noChangeAspect="1"/>
          </p:cNvPicPr>
          <p:nvPr/>
        </p:nvPicPr>
        <p:blipFill>
          <a:blip r:embed="rId3"/>
          <a:stretch>
            <a:fillRect/>
          </a:stretch>
        </p:blipFill>
        <p:spPr>
          <a:xfrm>
            <a:off x="740869" y="2108200"/>
            <a:ext cx="3018591" cy="1359019"/>
          </a:xfrm>
          <a:prstGeom prst="rect">
            <a:avLst/>
          </a:prstGeom>
        </p:spPr>
      </p:pic>
    </p:spTree>
    <p:extLst>
      <p:ext uri="{BB962C8B-B14F-4D97-AF65-F5344CB8AC3E}">
        <p14:creationId xmlns:p14="http://schemas.microsoft.com/office/powerpoint/2010/main" val="62214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667" y="645067"/>
            <a:ext cx="1447820" cy="369332"/>
          </a:xfrm>
          <a:prstGeom prst="rect">
            <a:avLst/>
          </a:prstGeom>
          <a:noFill/>
        </p:spPr>
        <p:txBody>
          <a:bodyPr wrap="none" rtlCol="0">
            <a:spAutoFit/>
          </a:bodyPr>
          <a:lstStyle/>
          <a:p>
            <a:r>
              <a:rPr lang="en-US" dirty="0"/>
              <a:t>Inflammation</a:t>
            </a:r>
          </a:p>
        </p:txBody>
      </p:sp>
      <p:pic>
        <p:nvPicPr>
          <p:cNvPr id="3" name="Picture 2"/>
          <p:cNvPicPr>
            <a:picLocks noChangeAspect="1"/>
          </p:cNvPicPr>
          <p:nvPr/>
        </p:nvPicPr>
        <p:blipFill>
          <a:blip r:embed="rId3"/>
          <a:stretch>
            <a:fillRect/>
          </a:stretch>
        </p:blipFill>
        <p:spPr>
          <a:xfrm>
            <a:off x="389466" y="3357034"/>
            <a:ext cx="1845733" cy="999772"/>
          </a:xfrm>
          <a:prstGeom prst="rect">
            <a:avLst/>
          </a:prstGeom>
        </p:spPr>
      </p:pic>
      <p:pic>
        <p:nvPicPr>
          <p:cNvPr id="4" name="Picture 3"/>
          <p:cNvPicPr>
            <a:picLocks noChangeAspect="1"/>
          </p:cNvPicPr>
          <p:nvPr/>
        </p:nvPicPr>
        <p:blipFill>
          <a:blip r:embed="rId4"/>
          <a:stretch>
            <a:fillRect/>
          </a:stretch>
        </p:blipFill>
        <p:spPr>
          <a:xfrm>
            <a:off x="5029200" y="3357034"/>
            <a:ext cx="1855254" cy="1341967"/>
          </a:xfrm>
          <a:prstGeom prst="rect">
            <a:avLst/>
          </a:prstGeom>
        </p:spPr>
      </p:pic>
      <p:pic>
        <p:nvPicPr>
          <p:cNvPr id="5" name="Picture 4"/>
          <p:cNvPicPr>
            <a:picLocks noChangeAspect="1"/>
          </p:cNvPicPr>
          <p:nvPr/>
        </p:nvPicPr>
        <p:blipFill>
          <a:blip r:embed="rId5"/>
          <a:stretch>
            <a:fillRect/>
          </a:stretch>
        </p:blipFill>
        <p:spPr>
          <a:xfrm>
            <a:off x="364086" y="4910667"/>
            <a:ext cx="2641600" cy="1331807"/>
          </a:xfrm>
          <a:prstGeom prst="rect">
            <a:avLst/>
          </a:prstGeom>
        </p:spPr>
      </p:pic>
      <p:pic>
        <p:nvPicPr>
          <p:cNvPr id="6" name="Picture 5"/>
          <p:cNvPicPr>
            <a:picLocks noChangeAspect="1"/>
          </p:cNvPicPr>
          <p:nvPr/>
        </p:nvPicPr>
        <p:blipFill>
          <a:blip r:embed="rId6"/>
          <a:stretch>
            <a:fillRect/>
          </a:stretch>
        </p:blipFill>
        <p:spPr>
          <a:xfrm>
            <a:off x="4876800" y="5094255"/>
            <a:ext cx="3556000" cy="1148219"/>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6200" y="0"/>
            <a:ext cx="3892550" cy="6858000"/>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0"/>
            <a:ext cx="8112868" cy="6858000"/>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8367" y="0"/>
            <a:ext cx="4686300" cy="6858000"/>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1066" y="3395134"/>
            <a:ext cx="3362767" cy="2599267"/>
          </a:xfrm>
          <a:prstGeom prst="rect">
            <a:avLst/>
          </a:prstGeom>
        </p:spPr>
      </p:pic>
      <p:sp>
        <p:nvSpPr>
          <p:cNvPr id="3" name="TextBox 2"/>
          <p:cNvSpPr txBox="1"/>
          <p:nvPr/>
        </p:nvSpPr>
        <p:spPr>
          <a:xfrm>
            <a:off x="5608133" y="6283867"/>
            <a:ext cx="3325700" cy="369332"/>
          </a:xfrm>
          <a:prstGeom prst="rect">
            <a:avLst/>
          </a:prstGeom>
          <a:noFill/>
        </p:spPr>
        <p:txBody>
          <a:bodyPr wrap="none" rtlCol="0">
            <a:spAutoFit/>
          </a:bodyPr>
          <a:lstStyle/>
          <a:p>
            <a:r>
              <a:rPr lang="en-US" dirty="0"/>
              <a:t>http://pdb101.rcsb.org/</a:t>
            </a:r>
            <a:r>
              <a:rPr lang="en-US" dirty="0" err="1"/>
              <a:t>motm</a:t>
            </a:r>
            <a:r>
              <a:rPr lang="en-US" dirty="0"/>
              <a:t>/17</a:t>
            </a:r>
          </a:p>
        </p:txBody>
      </p:sp>
      <p:pic>
        <p:nvPicPr>
          <p:cNvPr id="4" name="Picture 3"/>
          <p:cNvPicPr>
            <a:picLocks noChangeAspect="1"/>
          </p:cNvPicPr>
          <p:nvPr/>
        </p:nvPicPr>
        <p:blipFill>
          <a:blip r:embed="rId4"/>
          <a:stretch>
            <a:fillRect/>
          </a:stretch>
        </p:blipFill>
        <p:spPr>
          <a:xfrm>
            <a:off x="266700" y="266700"/>
            <a:ext cx="5077603" cy="3729567"/>
          </a:xfrm>
          <a:prstGeom prst="rect">
            <a:avLst/>
          </a:prstGeom>
        </p:spPr>
      </p:pic>
    </p:spTree>
    <p:extLst>
      <p:ext uri="{BB962C8B-B14F-4D97-AF65-F5344CB8AC3E}">
        <p14:creationId xmlns:p14="http://schemas.microsoft.com/office/powerpoint/2010/main" val="3149174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068" y="776211"/>
            <a:ext cx="3735067" cy="369332"/>
          </a:xfrm>
          <a:prstGeom prst="rect">
            <a:avLst/>
          </a:prstGeom>
          <a:noFill/>
        </p:spPr>
        <p:txBody>
          <a:bodyPr wrap="none" rtlCol="0">
            <a:spAutoFit/>
          </a:bodyPr>
          <a:lstStyle/>
          <a:p>
            <a:r>
              <a:rPr lang="en-US" dirty="0"/>
              <a:t>Non Steroidal Anti Inflammatory Drug</a:t>
            </a:r>
          </a:p>
        </p:txBody>
      </p:sp>
    </p:spTree>
    <p:extLst>
      <p:ext uri="{BB962C8B-B14F-4D97-AF65-F5344CB8AC3E}">
        <p14:creationId xmlns:p14="http://schemas.microsoft.com/office/powerpoint/2010/main" val="3769170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TotalTime>
  <Words>406</Words>
  <Application>Microsoft Macintosh PowerPoint</Application>
  <PresentationFormat>On-screen Show (4:3)</PresentationFormat>
  <Paragraphs>57</Paragraphs>
  <Slides>30</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NSAIDS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NSAIDS</dc:title>
  <dc:creator>Greta Giles</dc:creator>
  <cp:lastModifiedBy>Greta Giles</cp:lastModifiedBy>
  <cp:revision>17</cp:revision>
  <cp:lastPrinted>2018-07-17T15:16:04Z</cp:lastPrinted>
  <dcterms:created xsi:type="dcterms:W3CDTF">2018-03-31T12:29:53Z</dcterms:created>
  <dcterms:modified xsi:type="dcterms:W3CDTF">2023-04-04T14:31:09Z</dcterms:modified>
</cp:coreProperties>
</file>