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3" r:id="rId3"/>
    <p:sldId id="264" r:id="rId4"/>
    <p:sldId id="322" r:id="rId5"/>
    <p:sldId id="265" r:id="rId6"/>
    <p:sldId id="275" r:id="rId7"/>
    <p:sldId id="290" r:id="rId8"/>
    <p:sldId id="291" r:id="rId9"/>
    <p:sldId id="284" r:id="rId10"/>
    <p:sldId id="292" r:id="rId11"/>
    <p:sldId id="293" r:id="rId12"/>
    <p:sldId id="285" r:id="rId13"/>
    <p:sldId id="294" r:id="rId14"/>
    <p:sldId id="286" r:id="rId15"/>
    <p:sldId id="295" r:id="rId16"/>
    <p:sldId id="287" r:id="rId17"/>
    <p:sldId id="288" r:id="rId18"/>
    <p:sldId id="296" r:id="rId19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9E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6"/>
  </p:normalViewPr>
  <p:slideViewPr>
    <p:cSldViewPr snapToGrid="0" snapToObjects="1">
      <p:cViewPr varScale="1">
        <p:scale>
          <a:sx n="109" d="100"/>
          <a:sy n="109" d="100"/>
        </p:scale>
        <p:origin x="172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BA0E22-4AFA-0442-A31E-D6A7821F955F}" type="datetimeFigureOut">
              <a:rPr lang="en-US" smtClean="0"/>
              <a:t>9/21/21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C128BA-7EA2-3C40-8F0B-C60093C19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2698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5CAC76-5BF4-884D-9416-250FCA1FF14A}" type="datetimeFigureOut">
              <a:rPr lang="en-US" smtClean="0"/>
              <a:t>9/21/21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56BEC4-2736-3B46-9569-F7EFAA0D5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4494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</a:t>
            </a:r>
          </a:p>
          <a:p>
            <a:r>
              <a:rPr lang="en-US" dirty="0"/>
              <a:t>N</a:t>
            </a:r>
          </a:p>
          <a:p>
            <a:r>
              <a:rPr lang="en-US" dirty="0"/>
              <a:t>NB</a:t>
            </a:r>
          </a:p>
          <a:p>
            <a:r>
              <a:rPr lang="en-US" dirty="0"/>
              <a:t>ND</a:t>
            </a:r>
          </a:p>
          <a:p>
            <a:r>
              <a:rPr lang="en-US" dirty="0"/>
              <a:t>S</a:t>
            </a:r>
          </a:p>
          <a:p>
            <a:r>
              <a:rPr lang="en-US" dirty="0"/>
              <a:t>S/NM/V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56BEC4-2736-3B46-9569-F7EFAA0D5B2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87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C847-E688-A14B-A1C2-EE5B837310C4}" type="datetime1">
              <a:rPr lang="en-US" smtClean="0"/>
              <a:t>9/21/21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35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823B-CFD8-EF40-BA28-76CAC2FD975F}" type="datetime1">
              <a:rPr lang="en-US" smtClean="0"/>
              <a:t>9/21/21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214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96ED-053C-4845-9A5B-03589A241566}" type="datetime1">
              <a:rPr lang="en-US" smtClean="0"/>
              <a:t>9/21/21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09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2F55B-72FC-5B46-899C-2A7C7F7B3705}" type="datetime1">
              <a:rPr lang="en-US" smtClean="0"/>
              <a:t>9/21/21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604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FC44-0A8F-E943-8571-AC24D3E4FF6D}" type="datetime1">
              <a:rPr lang="en-US" smtClean="0"/>
              <a:t>9/21/21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579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A3B8-BF15-F84A-A25E-3D81D0A5C2F0}" type="datetime1">
              <a:rPr lang="en-US" smtClean="0"/>
              <a:t>9/21/21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45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3C80-C9D2-464D-849F-0BD4C3B0B288}" type="datetime1">
              <a:rPr lang="en-US" smtClean="0"/>
              <a:t>9/21/21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07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7192-F3C3-4B44-9F94-07A3F15A37A7}" type="datetime1">
              <a:rPr lang="en-US" smtClean="0"/>
              <a:t>9/21/21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60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5342-5C00-DB45-A6B5-672FE7FC834A}" type="datetime1">
              <a:rPr lang="en-US" smtClean="0"/>
              <a:t>9/21/21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33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8D9BE-DEBC-C541-813E-AB127A96024F}" type="datetime1">
              <a:rPr lang="en-US" smtClean="0"/>
              <a:t>9/21/21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750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D490-AD19-034A-A3D2-CA7615C8784B}" type="datetime1">
              <a:rPr lang="en-US" smtClean="0"/>
              <a:t>9/21/21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507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16505-4658-1D49-9707-56EBCAC7A8D7}" type="datetime1">
              <a:rPr lang="en-US" smtClean="0"/>
              <a:t>9/21/21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1ADC9-79CE-A04D-B967-08D9E57B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809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Drug Sources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050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upload.wikimedia.org/wikipedia/commons/7/7c/Penicillin-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762000"/>
            <a:ext cx="3581400" cy="19265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19200" y="2514600"/>
            <a:ext cx="734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Pen G</a:t>
            </a:r>
          </a:p>
        </p:txBody>
      </p:sp>
      <p:pic>
        <p:nvPicPr>
          <p:cNvPr id="3076" name="Picture 4" descr="https://upload.wikimedia.org/wikipedia/commons/thumb/4/43/Penicillin-V-2D-skeletal.svg/2000px-Penicillin-V-2D-skeletal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375593"/>
            <a:ext cx="3352800" cy="182859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24000" y="4800600"/>
            <a:ext cx="720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Pen V</a:t>
            </a:r>
          </a:p>
        </p:txBody>
      </p:sp>
      <p:pic>
        <p:nvPicPr>
          <p:cNvPr id="3078" name="Picture 6" descr="https://upload.wikimedia.org/wikipedia/commons/thumb/0/05/Methicillin.svg/404px-Methicillin.svg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991181"/>
            <a:ext cx="2572723" cy="211421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19800" y="4985266"/>
            <a:ext cx="1178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Methicillin</a:t>
            </a:r>
          </a:p>
        </p:txBody>
      </p:sp>
      <p:pic>
        <p:nvPicPr>
          <p:cNvPr id="3080" name="Picture 8" descr="https://www.moldbacteria.com/wp-content/uploads/penicillium-chrysogenum-spores.jpg?1759b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756" y="457200"/>
            <a:ext cx="1905000" cy="18859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090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intechopen.com/source/html/41210/media/image5_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2889752" cy="1600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5800" y="2288492"/>
            <a:ext cx="2445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Sodium salt = </a:t>
            </a:r>
            <a:r>
              <a:rPr lang="en-US" dirty="0" err="1"/>
              <a:t>depakote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11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752" y="3013376"/>
            <a:ext cx="2794000" cy="2921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23425" y="6352143"/>
            <a:ext cx="1781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chlordiazepoxide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3235" y="3241124"/>
            <a:ext cx="2415472" cy="269325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15373" y="6352143"/>
            <a:ext cx="837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Valium</a:t>
            </a:r>
          </a:p>
        </p:txBody>
      </p:sp>
    </p:spTree>
    <p:extLst>
      <p:ext uri="{BB962C8B-B14F-4D97-AF65-F5344CB8AC3E}">
        <p14:creationId xmlns:p14="http://schemas.microsoft.com/office/powerpoint/2010/main" val="3432621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907" y="325128"/>
            <a:ext cx="405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Drug Design : sources of lead compounds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1907" y="976333"/>
            <a:ext cx="2365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3. Clinical Observations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356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898525"/>
            <a:ext cx="3810000" cy="501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1089890" y="3581399"/>
            <a:ext cx="4701310" cy="232727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59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907" y="325128"/>
            <a:ext cx="405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Drug Design : sources of lead compounds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1907" y="976333"/>
            <a:ext cx="2166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4. Random Screening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356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sigmaaldrich.com/content/dam/sigma-aldrich/structure7/113/mfcd00005264.eps/_jcr_content/renditions/mfcd00005264-mediu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990600"/>
            <a:ext cx="2190750" cy="1905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43000" y="3124200"/>
            <a:ext cx="1956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Diphenylhydantoin</a:t>
            </a:r>
          </a:p>
        </p:txBody>
      </p:sp>
      <p:pic>
        <p:nvPicPr>
          <p:cNvPr id="6148" name="Picture 4" descr="https://openi.nlm.nih.gov/imgs/512/131/3281113/PMC3281113_pone.0032070.g00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308866"/>
            <a:ext cx="5078556" cy="274781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3064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907" y="325128"/>
            <a:ext cx="405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Drug Design : sources of lead compounds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1907" y="976333"/>
            <a:ext cx="2968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5. High Throughput Screening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3562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907" y="325128"/>
            <a:ext cx="405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Drug Design : sources of lead compounds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1907" y="976333"/>
            <a:ext cx="2370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6. Rational Drug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356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upload.wikimedia.org/wikipedia/commons/1/19/Cimetidin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1" y="533400"/>
            <a:ext cx="2667000" cy="118533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267200" y="685800"/>
            <a:ext cx="1201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Cimetidine</a:t>
            </a:r>
          </a:p>
        </p:txBody>
      </p:sp>
      <p:pic>
        <p:nvPicPr>
          <p:cNvPr id="7172" name="Picture 4" descr="http://chem3513-2007.pbworks.com/f/some%20protease%20inhibitors%20of%20HIV%20reverse%20transcriptas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64" y="1885950"/>
            <a:ext cx="6677025" cy="49720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921789" y="3200400"/>
            <a:ext cx="10761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HIV</a:t>
            </a:r>
          </a:p>
          <a:p>
            <a:r>
              <a:rPr lang="en-US" dirty="0"/>
              <a:t>Protease</a:t>
            </a:r>
          </a:p>
          <a:p>
            <a:r>
              <a:rPr lang="en-US" dirty="0"/>
              <a:t>Inhibitors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863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6127" y="477234"/>
            <a:ext cx="1762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Sources of Drugs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42005" y="1172168"/>
            <a:ext cx="389080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Synthetic</a:t>
            </a:r>
          </a:p>
          <a:p>
            <a:endParaRPr lang="en-US" dirty="0"/>
          </a:p>
          <a:p>
            <a:r>
              <a:rPr lang="en-US" dirty="0"/>
              <a:t>Synthesis of natural products or mimics</a:t>
            </a:r>
          </a:p>
          <a:p>
            <a:endParaRPr lang="en-US" dirty="0"/>
          </a:p>
          <a:p>
            <a:r>
              <a:rPr lang="en-US" dirty="0"/>
              <a:t>Modified natural products</a:t>
            </a:r>
          </a:p>
          <a:p>
            <a:endParaRPr lang="en-US" dirty="0"/>
          </a:p>
          <a:p>
            <a:r>
              <a:rPr lang="en-US" dirty="0"/>
              <a:t>Biologics/Natural products</a:t>
            </a:r>
          </a:p>
          <a:p>
            <a:endParaRPr lang="en-US" dirty="0"/>
          </a:p>
          <a:p>
            <a:r>
              <a:rPr lang="en-US" dirty="0"/>
              <a:t>Vaccine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2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5905" y="927100"/>
            <a:ext cx="4694590" cy="256324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453241" y="200235"/>
            <a:ext cx="344725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Natural Products as Sources of New Drugs from 1981 to 2014</a:t>
            </a:r>
          </a:p>
          <a:p>
            <a:r>
              <a:rPr lang="en-US" sz="1000" dirty="0"/>
              <a:t>David J. Newman</a:t>
            </a:r>
            <a:r>
              <a:rPr lang="en-US" sz="1000" b="1" dirty="0"/>
              <a:t>*</a:t>
            </a:r>
            <a:r>
              <a:rPr lang="en-US" sz="1000" dirty="0"/>
              <a:t>,† and Gordon M. </a:t>
            </a:r>
            <a:r>
              <a:rPr lang="en-US" sz="1000" dirty="0" err="1"/>
              <a:t>Cragg</a:t>
            </a:r>
            <a:r>
              <a:rPr lang="en-US" sz="1000" dirty="0"/>
              <a:t>‡</a:t>
            </a:r>
          </a:p>
          <a:p>
            <a:r>
              <a:rPr lang="en-US" sz="1000" dirty="0"/>
              <a:t>J. Nat. Prod. 2016, 79, 629</a:t>
            </a:r>
            <a:r>
              <a:rPr lang="en-US" sz="1000" b="1" dirty="0"/>
              <a:t>−</a:t>
            </a:r>
            <a:r>
              <a:rPr lang="en-US" sz="1000" dirty="0"/>
              <a:t>661</a:t>
            </a:r>
          </a:p>
        </p:txBody>
      </p:sp>
      <p:sp>
        <p:nvSpPr>
          <p:cNvPr id="7" name="Rectangle 6"/>
          <p:cNvSpPr/>
          <p:nvPr/>
        </p:nvSpPr>
        <p:spPr>
          <a:xfrm>
            <a:off x="5391947" y="3910765"/>
            <a:ext cx="298670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3366FF"/>
                </a:solidFill>
                <a:latin typeface="Wingdings"/>
                <a:ea typeface="Wingdings"/>
                <a:cs typeface="Wingdings"/>
                <a:sym typeface="Wingdings"/>
              </a:rPr>
              <a:t></a:t>
            </a:r>
            <a:r>
              <a:rPr lang="en-US" sz="1200" dirty="0"/>
              <a:t>B 	Biological macromolecule</a:t>
            </a:r>
          </a:p>
          <a:p>
            <a:r>
              <a:rPr lang="en-US" sz="1200" dirty="0">
                <a:solidFill>
                  <a:schemeClr val="accent3">
                    <a:lumMod val="60000"/>
                    <a:lumOff val="40000"/>
                  </a:schemeClr>
                </a:solidFill>
                <a:latin typeface="Wingdings"/>
                <a:ea typeface="Wingdings"/>
                <a:cs typeface="Wingdings"/>
                <a:sym typeface="Wingdings"/>
              </a:rPr>
              <a:t></a:t>
            </a:r>
            <a:r>
              <a:rPr lang="en-US" sz="1200" dirty="0"/>
              <a:t>N 	Unaltered natural product</a:t>
            </a:r>
          </a:p>
          <a:p>
            <a:r>
              <a:rPr lang="en-US" sz="1200" dirty="0">
                <a:solidFill>
                  <a:schemeClr val="accent3">
                    <a:lumMod val="75000"/>
                  </a:schemeClr>
                </a:solidFill>
                <a:latin typeface="Wingdings"/>
                <a:ea typeface="Wingdings"/>
                <a:cs typeface="Wingdings"/>
                <a:sym typeface="Wingdings"/>
              </a:rPr>
              <a:t></a:t>
            </a:r>
            <a:r>
              <a:rPr lang="en-US" sz="1200" dirty="0"/>
              <a:t>NB 	Botanical drug (defined mixture)</a:t>
            </a:r>
          </a:p>
          <a:p>
            <a:r>
              <a:rPr lang="en-US" sz="1200" dirty="0">
                <a:solidFill>
                  <a:schemeClr val="accent3">
                    <a:lumMod val="50000"/>
                  </a:schemeClr>
                </a:solidFill>
                <a:latin typeface="Wingdings"/>
                <a:ea typeface="Wingdings"/>
                <a:cs typeface="Wingdings"/>
                <a:sym typeface="Wingdings"/>
              </a:rPr>
              <a:t></a:t>
            </a:r>
            <a:r>
              <a:rPr lang="en-US" sz="1200" dirty="0"/>
              <a:t>ND 	Natural product derivative</a:t>
            </a:r>
          </a:p>
          <a:p>
            <a:r>
              <a:rPr lang="en-US" sz="1200" dirty="0">
                <a:solidFill>
                  <a:srgbClr val="CF9E21"/>
                </a:solidFill>
                <a:latin typeface="Wingdings"/>
                <a:ea typeface="Wingdings"/>
                <a:cs typeface="Wingdings"/>
                <a:sym typeface="Wingdings"/>
              </a:rPr>
              <a:t></a:t>
            </a:r>
            <a:r>
              <a:rPr lang="en-US" sz="1200" dirty="0"/>
              <a:t>S 	Synthetic drug</a:t>
            </a:r>
          </a:p>
          <a:p>
            <a:r>
              <a:rPr lang="en-US" sz="1200" dirty="0">
                <a:solidFill>
                  <a:srgbClr val="FF0000"/>
                </a:solidFill>
                <a:latin typeface="Wingdings"/>
                <a:ea typeface="Wingdings"/>
                <a:cs typeface="Wingdings"/>
                <a:sym typeface="Wingdings"/>
              </a:rPr>
              <a:t></a:t>
            </a:r>
            <a:r>
              <a:rPr lang="en-US" sz="1200" dirty="0"/>
              <a:t>S* 	Synthetic drug (NP </a:t>
            </a:r>
            <a:r>
              <a:rPr lang="en-US" sz="1200" dirty="0" err="1"/>
              <a:t>pharmacophore</a:t>
            </a:r>
            <a:r>
              <a:rPr lang="en-US" sz="1200" dirty="0"/>
              <a:t>)</a:t>
            </a:r>
          </a:p>
          <a:p>
            <a:r>
              <a:rPr lang="en-US" sz="1200" dirty="0">
                <a:solidFill>
                  <a:schemeClr val="accent4">
                    <a:lumMod val="75000"/>
                  </a:schemeClr>
                </a:solidFill>
                <a:latin typeface="Wingdings"/>
                <a:ea typeface="Wingdings"/>
                <a:cs typeface="Wingdings"/>
                <a:sym typeface="Wingdings"/>
              </a:rPr>
              <a:t></a:t>
            </a:r>
            <a:r>
              <a:rPr lang="it-IT" sz="1200" dirty="0"/>
              <a:t>V 	Vaccine</a:t>
            </a:r>
          </a:p>
          <a:p>
            <a:r>
              <a:rPr lang="it-IT" sz="1200" dirty="0"/>
              <a:t>/NM 	</a:t>
            </a:r>
            <a:r>
              <a:rPr lang="it-IT" sz="1200" dirty="0" err="1"/>
              <a:t>Mimic</a:t>
            </a:r>
            <a:r>
              <a:rPr lang="it-IT" sz="1200" dirty="0"/>
              <a:t> of </a:t>
            </a:r>
            <a:r>
              <a:rPr lang="it-IT" sz="1200" dirty="0" err="1"/>
              <a:t>natural</a:t>
            </a:r>
            <a:r>
              <a:rPr lang="it-IT" sz="1200" dirty="0"/>
              <a:t> </a:t>
            </a:r>
            <a:r>
              <a:rPr lang="it-IT" sz="1200" dirty="0" err="1"/>
              <a:t>product</a:t>
            </a:r>
            <a:r>
              <a:rPr lang="it-IT" sz="1200" dirty="0"/>
              <a:t>, 2003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555732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2158" y="482819"/>
            <a:ext cx="2137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Goals of Drug Design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47398" y="1058207"/>
            <a:ext cx="186180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Selectivity</a:t>
            </a:r>
          </a:p>
          <a:p>
            <a:endParaRPr lang="en-US" dirty="0"/>
          </a:p>
          <a:p>
            <a:r>
              <a:rPr lang="en-US" dirty="0"/>
              <a:t>Selective Toxicity</a:t>
            </a:r>
          </a:p>
          <a:p>
            <a:endParaRPr lang="en-US" dirty="0"/>
          </a:p>
          <a:p>
            <a:r>
              <a:rPr lang="en-US" dirty="0"/>
              <a:t>Risk/Benefit Ratio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57944" y="2849022"/>
            <a:ext cx="59538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ED</a:t>
            </a:r>
            <a:r>
              <a:rPr lang="en-US" baseline="-25000" dirty="0"/>
              <a:t>50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LD</a:t>
            </a:r>
            <a:r>
              <a:rPr lang="en-US" baseline="-25000" dirty="0"/>
              <a:t>50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8818" y="5531788"/>
            <a:ext cx="3175000" cy="11430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732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4</a:t>
            </a:fld>
            <a:endParaRPr lang="en-US"/>
          </a:p>
        </p:txBody>
      </p:sp>
      <p:pic>
        <p:nvPicPr>
          <p:cNvPr id="6150" name="Picture 6" descr="Image result for table of therapeutic indices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198" y="954540"/>
            <a:ext cx="6569402" cy="4927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6129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9442" y="1204729"/>
            <a:ext cx="2588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Controlled Time of Action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09442" y="3120198"/>
            <a:ext cx="2334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Localization/</a:t>
            </a:r>
            <a:r>
              <a:rPr lang="en-US" dirty="0" err="1"/>
              <a:t>Targetting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732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907" y="325128"/>
            <a:ext cx="405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Drug Design : sources of lead compounds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1907" y="976333"/>
            <a:ext cx="1995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 Natural Products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253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ildflowerfinder.org.uk/Flowers/F/Foxglove/Digoxi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1912"/>
            <a:ext cx="4914900" cy="27908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upload.wikimedia.org/wikipedia/commons/5/5d/Digitalis_purpurea_-_Foxglov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52400"/>
            <a:ext cx="2399594" cy="3352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ildflowerfinder.org.uk/Flowers/F/Foxglove/Digitoxi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512" y="3352799"/>
            <a:ext cx="3782888" cy="21480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550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www.scienceinschool.org/sites/default/files/articleContentImages/28/naturalproducts/issue28naturalproducts12_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"/>
            <a:ext cx="3626910" cy="304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i01.i.aliimg.com/photo/v0/11753579/Taxus_Brevifolia_Pacific_Yew_Bark_Or_Needl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81000"/>
            <a:ext cx="3743586" cy="32004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332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907" y="325128"/>
            <a:ext cx="405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Drug Design : sources of lead compounds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1907" y="976333"/>
            <a:ext cx="1479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2. Serendipity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ADC9-79CE-A04D-B967-08D9E57B6B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3959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5b8b44f5f50fe15a57526768bc70a5211c13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1687</TotalTime>
  <Words>242</Words>
  <Application>Microsoft Macintosh PowerPoint</Application>
  <PresentationFormat>On-screen Show (4:3)</PresentationFormat>
  <Paragraphs>86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Office Theme</vt:lpstr>
      <vt:lpstr>Drug 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Medicinal Chemistry</dc:title>
  <dc:creator>Greta Giles</dc:creator>
  <cp:lastModifiedBy>Greta Giles</cp:lastModifiedBy>
  <cp:revision>33</cp:revision>
  <dcterms:created xsi:type="dcterms:W3CDTF">2017-12-30T14:46:40Z</dcterms:created>
  <dcterms:modified xsi:type="dcterms:W3CDTF">2021-09-21T13:39:07Z</dcterms:modified>
</cp:coreProperties>
</file>