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 snapToObjects="1">
      <p:cViewPr varScale="1">
        <p:scale>
          <a:sx n="108" d="100"/>
          <a:sy n="108" d="100"/>
        </p:scale>
        <p:origin x="17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33C54-FA46-1441-9A53-FCA625DD46A6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A5B07-DDEA-654D-8DCC-A5C0CE98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5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Diuretics increase the rate of urine flow</a:t>
            </a:r>
          </a:p>
          <a:p>
            <a:endParaRPr lang="en-US" dirty="0"/>
          </a:p>
          <a:p>
            <a:r>
              <a:rPr lang="en-US" dirty="0"/>
              <a:t>Used for Edema and Hypertension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A2AC-C6D3-C742-8A75-5278BF0164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1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Diuretics, increase Na+ </a:t>
            </a:r>
            <a:r>
              <a:rPr lang="en-US" baseline="0" dirty="0"/>
              <a:t> excretion and K+ retention</a:t>
            </a:r>
          </a:p>
          <a:p>
            <a:endParaRPr lang="en-US" baseline="0" dirty="0"/>
          </a:p>
          <a:p>
            <a:r>
              <a:rPr lang="en-US" baseline="0" dirty="0"/>
              <a:t>Mineralocorticoid receptor</a:t>
            </a:r>
          </a:p>
          <a:p>
            <a:r>
              <a:rPr lang="en-US" baseline="0" dirty="0"/>
              <a:t>	binds aldosterone and cortisol, in target cells there is a dehydrogenase that converts C-OH to C=O</a:t>
            </a:r>
          </a:p>
          <a:p>
            <a:r>
              <a:rPr lang="en-US" baseline="0" dirty="0"/>
              <a:t>           so it doesn’t compete for binding</a:t>
            </a:r>
          </a:p>
          <a:p>
            <a:endParaRPr lang="en-US" dirty="0"/>
          </a:p>
          <a:p>
            <a:r>
              <a:rPr lang="en-US" dirty="0"/>
              <a:t>In the kidneys</a:t>
            </a:r>
          </a:p>
          <a:p>
            <a:r>
              <a:rPr lang="en-US" dirty="0"/>
              <a:t>	1. increases </a:t>
            </a:r>
            <a:r>
              <a:rPr lang="en-US" dirty="0" err="1"/>
              <a:t>resorption</a:t>
            </a:r>
            <a:r>
              <a:rPr lang="en-US" dirty="0"/>
              <a:t> of Na+   2.   increases </a:t>
            </a:r>
            <a:r>
              <a:rPr lang="en-US" dirty="0" err="1"/>
              <a:t>resorption</a:t>
            </a:r>
            <a:r>
              <a:rPr lang="en-US" dirty="0"/>
              <a:t> of H2O   3.  increases excretion of K+</a:t>
            </a:r>
          </a:p>
          <a:p>
            <a:endParaRPr lang="en-US" dirty="0"/>
          </a:p>
          <a:p>
            <a:r>
              <a:rPr lang="en-US" dirty="0"/>
              <a:t>Stimulates transcription of a gene for Na+/K+</a:t>
            </a:r>
            <a:r>
              <a:rPr lang="en-US" baseline="0" dirty="0"/>
              <a:t> ATPase  and for Na+ pumps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A2AC-C6D3-C742-8A75-5278BF0164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62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used for glaucoma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A2AC-C6D3-C742-8A75-5278BF0164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64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chlorothiazide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A2AC-C6D3-C742-8A75-5278BF0164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1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20AC-AE8F-4649-A9A3-D5BCDCDC066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35-1276-184D-BAD2-7ACD9B4F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3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20AC-AE8F-4649-A9A3-D5BCDCDC066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35-1276-184D-BAD2-7ACD9B4F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5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20AC-AE8F-4649-A9A3-D5BCDCDC066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35-1276-184D-BAD2-7ACD9B4F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5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20AC-AE8F-4649-A9A3-D5BCDCDC066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35-1276-184D-BAD2-7ACD9B4F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5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20AC-AE8F-4649-A9A3-D5BCDCDC066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35-1276-184D-BAD2-7ACD9B4F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7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20AC-AE8F-4649-A9A3-D5BCDCDC066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35-1276-184D-BAD2-7ACD9B4F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1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20AC-AE8F-4649-A9A3-D5BCDCDC066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35-1276-184D-BAD2-7ACD9B4F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7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20AC-AE8F-4649-A9A3-D5BCDCDC066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35-1276-184D-BAD2-7ACD9B4F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20AC-AE8F-4649-A9A3-D5BCDCDC066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35-1276-184D-BAD2-7ACD9B4F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5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20AC-AE8F-4649-A9A3-D5BCDCDC066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35-1276-184D-BAD2-7ACD9B4F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8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20AC-AE8F-4649-A9A3-D5BCDCDC066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35-1276-184D-BAD2-7ACD9B4F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2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420AC-AE8F-4649-A9A3-D5BCDCDC066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3335-1276-184D-BAD2-7ACD9B4F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9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inenet.com/prednisolone/article.htm" TargetMode="External"/><Relationship Id="rId2" Type="http://schemas.openxmlformats.org/officeDocument/2006/relationships/hyperlink" Target="https://www.medicinenet.com/prednisone/article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edicinenet.com/dexamethasone-decadron-dexpak/article.htm" TargetMode="External"/><Relationship Id="rId4" Type="http://schemas.openxmlformats.org/officeDocument/2006/relationships/hyperlink" Target="https://www.medicinenet.com/methylprednisolone/article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Diuretics</a:t>
            </a:r>
          </a:p>
        </p:txBody>
      </p:sp>
    </p:spTree>
    <p:extLst>
      <p:ext uri="{BB962C8B-B14F-4D97-AF65-F5344CB8AC3E}">
        <p14:creationId xmlns:p14="http://schemas.microsoft.com/office/powerpoint/2010/main" val="4092017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765"/>
            <a:ext cx="2780980" cy="1422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62" y="2752943"/>
            <a:ext cx="3084314" cy="1740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369" y="2752943"/>
            <a:ext cx="1917589" cy="158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124" y="540645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Loop Diuretics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24" y="2866137"/>
            <a:ext cx="2849782" cy="1683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632" y="2866137"/>
            <a:ext cx="2634819" cy="23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37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76" y="1856035"/>
            <a:ext cx="4933481" cy="360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77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862" y="407940"/>
            <a:ext cx="262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Loop Diuretic Side Effects: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3635" y="1137471"/>
            <a:ext cx="2313454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Hyponatremia</a:t>
            </a:r>
            <a:endParaRPr lang="en-US" dirty="0"/>
          </a:p>
          <a:p>
            <a:endParaRPr lang="en-US" dirty="0"/>
          </a:p>
          <a:p>
            <a:r>
              <a:rPr lang="en-US" dirty="0"/>
              <a:t>Hypokalemia</a:t>
            </a:r>
          </a:p>
          <a:p>
            <a:endParaRPr lang="en-US" dirty="0"/>
          </a:p>
          <a:p>
            <a:r>
              <a:rPr lang="en-US" dirty="0" err="1"/>
              <a:t>Hypochloremia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Hypocalcemia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Hypomagnesemia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Hyperuricemia</a:t>
            </a:r>
            <a:endParaRPr lang="en-US" dirty="0"/>
          </a:p>
          <a:p>
            <a:endParaRPr lang="en-US" dirty="0"/>
          </a:p>
          <a:p>
            <a:r>
              <a:rPr lang="en-US" dirty="0"/>
              <a:t>Hyperglycemia</a:t>
            </a:r>
          </a:p>
          <a:p>
            <a:endParaRPr lang="en-US" dirty="0"/>
          </a:p>
          <a:p>
            <a:r>
              <a:rPr lang="en-US" dirty="0"/>
              <a:t>Cholesterol Levels</a:t>
            </a:r>
          </a:p>
          <a:p>
            <a:endParaRPr lang="en-US" dirty="0"/>
          </a:p>
          <a:p>
            <a:r>
              <a:rPr lang="en-US" dirty="0" err="1"/>
              <a:t>Ventricualr</a:t>
            </a:r>
            <a:r>
              <a:rPr lang="en-US" dirty="0"/>
              <a:t> </a:t>
            </a:r>
            <a:r>
              <a:rPr lang="en-US" dirty="0" err="1"/>
              <a:t>Arrythmias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7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336" y="58769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Thiazides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88" y="1549401"/>
            <a:ext cx="1667462" cy="99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32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05" y="725190"/>
            <a:ext cx="2805519" cy="1496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585" y="646143"/>
            <a:ext cx="4416796" cy="157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80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212" y="40794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Potassium Sparing Diuretics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01" y="1270177"/>
            <a:ext cx="1884566" cy="1592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00" y="3051484"/>
            <a:ext cx="1884567" cy="936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00" y="4713885"/>
            <a:ext cx="2274745" cy="10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31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667" y="745067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Corticosteroids</a:t>
            </a:r>
          </a:p>
        </p:txBody>
      </p:sp>
      <p:sp>
        <p:nvSpPr>
          <p:cNvPr id="3" name="Rectangle 2"/>
          <p:cNvSpPr/>
          <p:nvPr/>
        </p:nvSpPr>
        <p:spPr>
          <a:xfrm>
            <a:off x="592667" y="305377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bethamethasone</a:t>
            </a:r>
            <a:r>
              <a:rPr lang="en-US" dirty="0"/>
              <a:t>, (</a:t>
            </a:r>
            <a:r>
              <a:rPr lang="en-US" dirty="0" err="1"/>
              <a:t>Celestone</a:t>
            </a:r>
            <a:r>
              <a:rPr lang="en-US" dirty="0"/>
              <a:t>)</a:t>
            </a:r>
          </a:p>
          <a:p>
            <a:r>
              <a:rPr lang="en-US" dirty="0">
                <a:hlinkClick r:id="rId2"/>
              </a:rPr>
              <a:t>prednisone (Prednisone Intensol)</a:t>
            </a:r>
          </a:p>
          <a:p>
            <a:r>
              <a:rPr lang="en-US" dirty="0">
                <a:hlinkClick r:id="rId3"/>
              </a:rPr>
              <a:t>prednisolone (Orapred, Prelone)</a:t>
            </a:r>
          </a:p>
          <a:p>
            <a:r>
              <a:rPr lang="en-US" dirty="0"/>
              <a:t>triamcinolone (</a:t>
            </a:r>
            <a:r>
              <a:rPr lang="en-US" dirty="0" err="1"/>
              <a:t>Aristospan</a:t>
            </a:r>
            <a:r>
              <a:rPr lang="en-US" dirty="0"/>
              <a:t> Intra-Articular, </a:t>
            </a:r>
            <a:r>
              <a:rPr lang="en-US" dirty="0" err="1"/>
              <a:t>Aristospan</a:t>
            </a:r>
            <a:r>
              <a:rPr lang="en-US" dirty="0"/>
              <a:t> </a:t>
            </a:r>
            <a:r>
              <a:rPr lang="en-US" dirty="0" err="1"/>
              <a:t>Intralesional</a:t>
            </a:r>
            <a:r>
              <a:rPr lang="en-US" dirty="0"/>
              <a:t>, </a:t>
            </a:r>
            <a:r>
              <a:rPr lang="en-US" dirty="0" err="1"/>
              <a:t>Kenalog</a:t>
            </a:r>
            <a:r>
              <a:rPr lang="en-US" dirty="0"/>
              <a:t>)</a:t>
            </a:r>
          </a:p>
          <a:p>
            <a:r>
              <a:rPr lang="en-US" dirty="0">
                <a:hlinkClick r:id="rId4"/>
              </a:rPr>
              <a:t>methylprednisolone (Medrol, Depo-Medrol, Solu-Medrol)</a:t>
            </a:r>
          </a:p>
          <a:p>
            <a:r>
              <a:rPr lang="en-US" dirty="0">
                <a:hlinkClick r:id="rId5"/>
              </a:rPr>
              <a:t>dexamethasone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6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42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172" y="1992417"/>
            <a:ext cx="5765208" cy="386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5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850900"/>
            <a:ext cx="6946430" cy="39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0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734" y="660400"/>
            <a:ext cx="6155267" cy="487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95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862" y="50272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Aldosterone Antagonists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902" y="1568589"/>
            <a:ext cx="160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Spironolactone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283" y="4284472"/>
            <a:ext cx="1146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Epirenone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87" y="4577973"/>
            <a:ext cx="1943765" cy="1860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160" y="1937920"/>
            <a:ext cx="2238535" cy="189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2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081" y="40794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Carbonic Anhydrase Inhibitors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98" y="1212030"/>
            <a:ext cx="6520935" cy="153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39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61" y="775999"/>
            <a:ext cx="2395320" cy="1404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2" y="3658321"/>
            <a:ext cx="2395320" cy="116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5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481" y="1685782"/>
            <a:ext cx="3594592" cy="34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64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167</Words>
  <Application>Microsoft Macintosh PowerPoint</Application>
  <PresentationFormat>On-screen Show (4:3)</PresentationFormat>
  <Paragraphs>53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Diuretics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Diuretics</dc:title>
  <dc:creator>Greta Giles</dc:creator>
  <cp:lastModifiedBy>Greta Giles</cp:lastModifiedBy>
  <cp:revision>2</cp:revision>
  <dcterms:created xsi:type="dcterms:W3CDTF">2018-04-07T18:52:09Z</dcterms:created>
  <dcterms:modified xsi:type="dcterms:W3CDTF">2022-10-21T14:39:39Z</dcterms:modified>
</cp:coreProperties>
</file>