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4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6" r:id="rId21"/>
    <p:sldId id="277" r:id="rId22"/>
    <p:sldId id="275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91" r:id="rId31"/>
    <p:sldId id="285" r:id="rId32"/>
    <p:sldId id="288" r:id="rId33"/>
    <p:sldId id="292" r:id="rId34"/>
    <p:sldId id="289" r:id="rId35"/>
    <p:sldId id="286" r:id="rId36"/>
    <p:sldId id="290" r:id="rId37"/>
    <p:sldId id="287" r:id="rId3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E27AFB-7B0C-7E43-8E1F-ADAA4A45AD97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1C60EC-D30E-1A46-A487-74E9AB876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9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Mouse Renin….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C60EC-D30E-1A46-A487-74E9AB8766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3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C60EC-D30E-1A46-A487-74E9AB8766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C60EC-D30E-1A46-A487-74E9AB8766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B67-B038-7C4D-B96D-08CEB2792A7E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735-4EF2-5D4A-89A6-097643B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4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B67-B038-7C4D-B96D-08CEB2792A7E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735-4EF2-5D4A-89A6-097643B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B67-B038-7C4D-B96D-08CEB2792A7E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735-4EF2-5D4A-89A6-097643B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B67-B038-7C4D-B96D-08CEB2792A7E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735-4EF2-5D4A-89A6-097643B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0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B67-B038-7C4D-B96D-08CEB2792A7E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735-4EF2-5D4A-89A6-097643B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B67-B038-7C4D-B96D-08CEB2792A7E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735-4EF2-5D4A-89A6-097643B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0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B67-B038-7C4D-B96D-08CEB2792A7E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735-4EF2-5D4A-89A6-097643B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B67-B038-7C4D-B96D-08CEB2792A7E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735-4EF2-5D4A-89A6-097643B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9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B67-B038-7C4D-B96D-08CEB2792A7E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735-4EF2-5D4A-89A6-097643B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4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B67-B038-7C4D-B96D-08CEB2792A7E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735-4EF2-5D4A-89A6-097643B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3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B67-B038-7C4D-B96D-08CEB2792A7E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735-4EF2-5D4A-89A6-097643B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2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87B67-B038-7C4D-B96D-08CEB2792A7E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A2735-4EF2-5D4A-89A6-097643B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5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Hypertension</a:t>
            </a:r>
          </a:p>
        </p:txBody>
      </p:sp>
    </p:spTree>
    <p:extLst>
      <p:ext uri="{BB962C8B-B14F-4D97-AF65-F5344CB8AC3E}">
        <p14:creationId xmlns:p14="http://schemas.microsoft.com/office/powerpoint/2010/main" val="33977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58" y="225050"/>
            <a:ext cx="4079319" cy="56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41" y="377753"/>
            <a:ext cx="5080039" cy="3321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936" y="377753"/>
            <a:ext cx="2833334" cy="1844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8346" y="2299950"/>
            <a:ext cx="185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Bothrops</a:t>
            </a:r>
            <a:r>
              <a:rPr lang="en-US" dirty="0"/>
              <a:t> </a:t>
            </a:r>
            <a:r>
              <a:rPr lang="en-US" dirty="0" err="1"/>
              <a:t>jararaca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9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3009" y="561955"/>
            <a:ext cx="100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Enalapril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9587" y="561955"/>
            <a:ext cx="118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Enalaprilat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76" y="1655056"/>
            <a:ext cx="2750259" cy="231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003" y="1494307"/>
            <a:ext cx="2990389" cy="22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0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182425"/>
            <a:ext cx="58801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2" y="397500"/>
            <a:ext cx="5588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017" y="675150"/>
            <a:ext cx="344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Angiotensin II Receptor Antagonist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6189" y="1816476"/>
            <a:ext cx="99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Losartan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" y="2462051"/>
            <a:ext cx="2893925" cy="21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06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306" y="772992"/>
            <a:ext cx="2585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Calcium </a:t>
            </a:r>
            <a:r>
              <a:rPr lang="en-US"/>
              <a:t>Channel Blockers</a:t>
            </a:r>
          </a:p>
        </p:txBody>
      </p:sp>
      <p:pic>
        <p:nvPicPr>
          <p:cNvPr id="1026" name="Picture 2" descr="Image result for calcium channel blo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928813"/>
            <a:ext cx="343852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06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267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Types of Calcium Channels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5825" y="498038"/>
            <a:ext cx="20821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Ligand Gated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Voltage Gated</a:t>
            </a:r>
          </a:p>
          <a:p>
            <a:endParaRPr lang="en-US" dirty="0"/>
          </a:p>
          <a:p>
            <a:pPr marL="800100" lvl="1" indent="-342900">
              <a:buAutoNum type="arabicPeriod"/>
            </a:pPr>
            <a:r>
              <a:rPr lang="en-US" dirty="0"/>
              <a:t>L – Long</a:t>
            </a:r>
          </a:p>
          <a:p>
            <a:pPr marL="800100" lvl="1" indent="-342900">
              <a:buAutoNum type="arabicPeriod"/>
            </a:pPr>
            <a:r>
              <a:rPr lang="en-US" dirty="0"/>
              <a:t>N-Neuronal</a:t>
            </a:r>
          </a:p>
          <a:p>
            <a:pPr marL="800100" lvl="1" indent="-342900">
              <a:buAutoNum type="arabicPeriod"/>
            </a:pPr>
            <a:r>
              <a:rPr lang="en-US" dirty="0"/>
              <a:t>T-Transient</a:t>
            </a:r>
          </a:p>
        </p:txBody>
      </p:sp>
      <p:pic>
        <p:nvPicPr>
          <p:cNvPr id="1026" name="Picture 2" descr="Image result for calcium channel sub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1" y="3204092"/>
            <a:ext cx="5343525" cy="34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06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alcium channel blo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20687"/>
            <a:ext cx="4959641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lcium channel stru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42" y="4019037"/>
            <a:ext cx="3464980" cy="226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4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75" y="62865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Angina: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6825" y="1790700"/>
            <a:ext cx="25777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Beta Blockers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Calcium Channel Blockers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Nitrates</a:t>
            </a:r>
          </a:p>
        </p:txBody>
      </p:sp>
    </p:spTree>
    <p:extLst>
      <p:ext uri="{BB962C8B-B14F-4D97-AF65-F5344CB8AC3E}">
        <p14:creationId xmlns:p14="http://schemas.microsoft.com/office/powerpoint/2010/main" val="360618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100" y="900200"/>
            <a:ext cx="156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Hypertension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4642" y="2748826"/>
            <a:ext cx="191590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Treated with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Diuretics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Beta Blockers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 ACE Inhibitors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AT antagonists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19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90512"/>
            <a:ext cx="35528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0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11" y="735884"/>
            <a:ext cx="4498974" cy="29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150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" y="628650"/>
            <a:ext cx="92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Nitrates</a:t>
            </a:r>
          </a:p>
        </p:txBody>
      </p:sp>
      <p:pic>
        <p:nvPicPr>
          <p:cNvPr id="3074" name="Picture 2" descr="Image result for nitrates for ang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427163"/>
            <a:ext cx="6834751" cy="28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23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ildenafil mode of 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71500"/>
            <a:ext cx="2857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ildenaf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715963"/>
            <a:ext cx="23812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2188" y="2329934"/>
            <a:ext cx="104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Sildenafil</a:t>
            </a:r>
          </a:p>
        </p:txBody>
      </p:sp>
    </p:spTree>
    <p:extLst>
      <p:ext uri="{BB962C8B-B14F-4D97-AF65-F5344CB8AC3E}">
        <p14:creationId xmlns:p14="http://schemas.microsoft.com/office/powerpoint/2010/main" val="2186203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485775"/>
            <a:ext cx="173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Atheroschlerosis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6725" y="3183493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Arterioschlerosis</a:t>
            </a:r>
            <a:endParaRPr lang="en-US" dirty="0"/>
          </a:p>
        </p:txBody>
      </p:sp>
      <p:pic>
        <p:nvPicPr>
          <p:cNvPr id="7170" name="Picture 2" descr="Image result for atheroscle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28725"/>
            <a:ext cx="1980304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89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447675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Hyperlipidemia </a:t>
            </a:r>
          </a:p>
        </p:txBody>
      </p:sp>
      <p:pic>
        <p:nvPicPr>
          <p:cNvPr id="8194" name="Picture 2" descr="Image result for lipoprote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043237"/>
            <a:ext cx="6888271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89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478393"/>
            <a:ext cx="248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Bile Acid </a:t>
            </a:r>
            <a:r>
              <a:rPr lang="en-US" dirty="0" err="1"/>
              <a:t>Sequestrants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0050" y="1468993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Cholesterol Absorption Inhibitors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050" y="2469118"/>
            <a:ext cx="329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HMG CoA Reductase Inhibitors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" y="3459718"/>
            <a:ext cx="247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</a:t>
            </a:r>
            <a:r>
              <a:rPr lang="en-US" dirty="0" err="1"/>
              <a:t>Fibric</a:t>
            </a:r>
            <a:r>
              <a:rPr lang="en-US" dirty="0"/>
              <a:t> Acid Derivatives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50" y="4505325"/>
            <a:ext cx="208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 Niacin Derivatives</a:t>
            </a:r>
          </a:p>
        </p:txBody>
      </p:sp>
    </p:spTree>
    <p:extLst>
      <p:ext uri="{BB962C8B-B14F-4D97-AF65-F5344CB8AC3E}">
        <p14:creationId xmlns:p14="http://schemas.microsoft.com/office/powerpoint/2010/main" val="1436691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46" y="362564"/>
            <a:ext cx="5761703" cy="3703952"/>
          </a:xfrm>
          <a:prstGeom prst="rect">
            <a:avLst/>
          </a:prstGeom>
        </p:spPr>
      </p:pic>
      <p:pic>
        <p:nvPicPr>
          <p:cNvPr id="1026" name="Picture 2" descr="Image result for cholic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9187"/>
            <a:ext cx="3196887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749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478393"/>
            <a:ext cx="22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Bile Acid </a:t>
            </a:r>
            <a:r>
              <a:rPr lang="en-US" dirty="0" err="1"/>
              <a:t>Sequestrants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8675" y="1364218"/>
            <a:ext cx="164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Cholestyramine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4075" y="1364218"/>
            <a:ext cx="11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Colestipol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3" y="2297668"/>
            <a:ext cx="2286000" cy="1371600"/>
          </a:xfrm>
          <a:prstGeom prst="rect">
            <a:avLst/>
          </a:prstGeom>
        </p:spPr>
      </p:pic>
      <p:pic>
        <p:nvPicPr>
          <p:cNvPr id="9220" name="Picture 4" descr="Image result for colestip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953509"/>
            <a:ext cx="1725876" cy="23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6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49793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Cholesterol Absorption Inhibitors</a:t>
            </a:r>
          </a:p>
        </p:txBody>
      </p:sp>
      <p:pic>
        <p:nvPicPr>
          <p:cNvPr id="10242" name="Picture 2" descr="Image result for ezetim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94197"/>
            <a:ext cx="2763516" cy="185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3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89" y="187997"/>
            <a:ext cx="2402639" cy="1339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432" y="2159551"/>
            <a:ext cx="4871441" cy="30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9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21" y="2448539"/>
            <a:ext cx="5761703" cy="37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39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35518"/>
            <a:ext cx="413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HMG CoA Reductase Inhibitors   :    Statins</a:t>
            </a:r>
          </a:p>
        </p:txBody>
      </p:sp>
      <p:pic>
        <p:nvPicPr>
          <p:cNvPr id="11268" name="Picture 4" descr="Image result for mevasta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0" y="1362075"/>
            <a:ext cx="1480257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23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ta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49" y="285750"/>
            <a:ext cx="4143375" cy="17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pravasta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60" y="5037060"/>
            <a:ext cx="1377950" cy="11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2920" y="6302722"/>
            <a:ext cx="87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Pravastatin</a:t>
            </a:r>
          </a:p>
        </p:txBody>
      </p:sp>
      <p:pic>
        <p:nvPicPr>
          <p:cNvPr id="12292" name="Picture 4" descr="Image result for fluvastat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45" y="4909836"/>
            <a:ext cx="1583506" cy="100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99798" y="6195001"/>
            <a:ext cx="858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Fluvastatin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4890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vastatin metabol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04850"/>
            <a:ext cx="4191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34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637" y="447675"/>
            <a:ext cx="35909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89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523875"/>
            <a:ext cx="92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Fibrates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309687"/>
            <a:ext cx="24574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22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emfibroz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58" y="2728641"/>
            <a:ext cx="2336185" cy="8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ezafib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6" y="2568916"/>
            <a:ext cx="2762677" cy="11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lofibr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6" y="568479"/>
            <a:ext cx="2229770" cy="10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tofibr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9196"/>
            <a:ext cx="2797516" cy="97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enofibr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668805"/>
            <a:ext cx="3215412" cy="133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07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0" y="504825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Niacin</a:t>
            </a:r>
          </a:p>
        </p:txBody>
      </p:sp>
      <p:pic>
        <p:nvPicPr>
          <p:cNvPr id="2050" name="Picture 2" descr="Image result for niac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1" y="689491"/>
            <a:ext cx="1244804" cy="103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cipim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3104"/>
            <a:ext cx="1809750" cy="11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07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855" y="546550"/>
            <a:ext cx="176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Angiotensinogen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855" y="1896851"/>
            <a:ext cx="141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Angiotensin 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855" y="3359677"/>
            <a:ext cx="146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Angiotensin 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855" y="4742127"/>
            <a:ext cx="152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Angiotensin III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36655" y="915882"/>
            <a:ext cx="0" cy="819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36655" y="2338601"/>
            <a:ext cx="0" cy="819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36655" y="3841534"/>
            <a:ext cx="0" cy="819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63040" y="1430676"/>
            <a:ext cx="72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Renin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3040" y="2540244"/>
            <a:ext cx="371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ACE (Angiotensin Converting Enzyme)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3040" y="3970920"/>
            <a:ext cx="172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Aminopeptidase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33" y="793750"/>
            <a:ext cx="4749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25" y="386193"/>
            <a:ext cx="251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Renin : </a:t>
            </a:r>
            <a:r>
              <a:rPr lang="en-US" dirty="0" err="1"/>
              <a:t>aspartyl</a:t>
            </a:r>
            <a:r>
              <a:rPr lang="en-US" dirty="0"/>
              <a:t> protease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98" y="1242900"/>
            <a:ext cx="7845753" cy="176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13" y="196175"/>
            <a:ext cx="4951828" cy="2612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5415" y="659075"/>
            <a:ext cx="98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Aliskiren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559" y="659075"/>
            <a:ext cx="14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ACE Catalysis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828" y="271188"/>
            <a:ext cx="4237580" cy="34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68" y="761450"/>
            <a:ext cx="39497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0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122</Words>
  <Application>Microsoft Macintosh PowerPoint</Application>
  <PresentationFormat>On-screen Show (4:3)</PresentationFormat>
  <Paragraphs>68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Hypertension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</dc:title>
  <dc:creator>Greta Giles</dc:creator>
  <cp:lastModifiedBy>Greta Giles</cp:lastModifiedBy>
  <cp:revision>24</cp:revision>
  <cp:lastPrinted>2018-06-25T14:34:57Z</cp:lastPrinted>
  <dcterms:created xsi:type="dcterms:W3CDTF">2018-06-19T18:47:14Z</dcterms:created>
  <dcterms:modified xsi:type="dcterms:W3CDTF">2022-10-21T14:40:31Z</dcterms:modified>
</cp:coreProperties>
</file>