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9" r:id="rId3"/>
    <p:sldId id="276" r:id="rId4"/>
    <p:sldId id="277" r:id="rId5"/>
    <p:sldId id="279" r:id="rId6"/>
    <p:sldId id="280" r:id="rId7"/>
    <p:sldId id="281" r:id="rId8"/>
    <p:sldId id="282" r:id="rId9"/>
    <p:sldId id="283" r:id="rId10"/>
    <p:sldId id="298" r:id="rId11"/>
    <p:sldId id="301" r:id="rId12"/>
    <p:sldId id="299" r:id="rId13"/>
    <p:sldId id="300" r:id="rId14"/>
    <p:sldId id="302" r:id="rId15"/>
    <p:sldId id="303" r:id="rId16"/>
    <p:sldId id="304" r:id="rId17"/>
    <p:sldId id="320" r:id="rId18"/>
    <p:sldId id="308" r:id="rId19"/>
    <p:sldId id="305" r:id="rId20"/>
    <p:sldId id="297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9E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A0E22-4AFA-0442-A31E-D6A7821F955F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128BA-7EA2-3C40-8F0B-C60093C19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6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CAC76-5BF4-884D-9416-250FCA1FF14A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6BEC4-2736-3B46-9569-F7EFAA0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49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Acts on sodium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6BEC4-2736-3B46-9569-F7EFAA0D5B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C847-E688-A14B-A1C2-EE5B837310C4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3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823B-CFD8-EF40-BA28-76CAC2FD975F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1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96ED-053C-4845-9A5B-03589A241566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F55B-72FC-5B46-899C-2A7C7F7B3705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0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FC44-0A8F-E943-8571-AC24D3E4FF6D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7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A3B8-BF15-F84A-A25E-3D81D0A5C2F0}" type="datetime1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4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3C80-C9D2-464D-849F-0BD4C3B0B288}" type="datetime1">
              <a:rPr lang="en-US" smtClean="0"/>
              <a:t>1/13/21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7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7192-F3C3-4B44-9F94-07A3F15A37A7}" type="datetime1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5342-5C00-DB45-A6B5-672FE7FC834A}" type="datetime1">
              <a:rPr lang="en-US" smtClean="0"/>
              <a:t>1/13/21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3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D9BE-DEBC-C541-813E-AB127A96024F}" type="datetime1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5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490-AD19-034A-A3D2-CA7615C8784B}" type="datetime1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0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16505-4658-1D49-9707-56EBCAC7A8D7}" type="datetime1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0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package" Target="../embeddings/Microsoft_Word_Document.doc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QSAR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5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2660" y="765166"/>
            <a:ext cx="1627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Hydrophobicity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07227" y="1448930"/>
            <a:ext cx="1905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Described by log 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93744" y="1514050"/>
            <a:ext cx="1585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[drug]</a:t>
            </a:r>
            <a:r>
              <a:rPr lang="en-US" baseline="-25000" dirty="0"/>
              <a:t>organic</a:t>
            </a:r>
          </a:p>
          <a:p>
            <a:endParaRPr lang="en-US" baseline="-25000" dirty="0"/>
          </a:p>
          <a:p>
            <a:r>
              <a:rPr lang="en-US" dirty="0"/>
              <a:t>       [drug]</a:t>
            </a:r>
            <a:r>
              <a:rPr lang="en-US" baseline="-25000" dirty="0"/>
              <a:t>water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03596" y="1758253"/>
            <a:ext cx="1494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 =  -------------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88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2409" y="651205"/>
            <a:ext cx="38205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DDT (dichlorodiphenyltrichloroethane)</a:t>
            </a:r>
          </a:p>
          <a:p>
            <a:endParaRPr lang="en-US" dirty="0"/>
          </a:p>
          <a:p>
            <a:r>
              <a:rPr lang="en-US" dirty="0" err="1"/>
              <a:t>K</a:t>
            </a:r>
            <a:r>
              <a:rPr lang="en-US" baseline="-25000" dirty="0" err="1"/>
              <a:t>ow</a:t>
            </a:r>
            <a:r>
              <a:rPr lang="en-US" dirty="0"/>
              <a:t> = 9.55 x 10</a:t>
            </a:r>
            <a:r>
              <a:rPr lang="en-US" baseline="30000" dirty="0"/>
              <a:t>5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2409" y="2037451"/>
            <a:ext cx="7771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I put 0.0100 moles in 100 ml of water then equilibrate with 100 ml of </a:t>
            </a:r>
            <a:r>
              <a:rPr lang="en-US" dirty="0" err="1"/>
              <a:t>octanol</a:t>
            </a:r>
            <a:r>
              <a:rPr lang="en-US" dirty="0"/>
              <a:t>, how many moles will be in the </a:t>
            </a:r>
            <a:r>
              <a:rPr lang="en-US" dirty="0" err="1"/>
              <a:t>octanol</a:t>
            </a:r>
            <a:r>
              <a:rPr lang="en-US" dirty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5534" y="368300"/>
            <a:ext cx="1752599" cy="122681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88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5520" y="594536"/>
            <a:ext cx="3082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Hydrophobicity of substituents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241" y="2687498"/>
            <a:ext cx="3454400" cy="157480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891822"/>
              </p:ext>
            </p:extLst>
          </p:nvPr>
        </p:nvGraphicFramePr>
        <p:xfrm>
          <a:off x="1238241" y="5871951"/>
          <a:ext cx="5626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Document" r:id="rId4" imgW="5626100" imgH="558800" progId="Word.Document.12">
                  <p:embed/>
                </p:oleObj>
              </mc:Choice>
              <mc:Fallback>
                <p:oleObj name="Document" r:id="rId4" imgW="5626100" imgH="558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8241" y="5871951"/>
                        <a:ext cx="5626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688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414644"/>
              </p:ext>
            </p:extLst>
          </p:nvPr>
        </p:nvGraphicFramePr>
        <p:xfrm>
          <a:off x="473703" y="778178"/>
          <a:ext cx="5626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Document" r:id="rId3" imgW="5626100" imgH="558800" progId="Word.Document.12">
                  <p:embed/>
                </p:oleObj>
              </mc:Choice>
              <mc:Fallback>
                <p:oleObj name="Document" r:id="rId3" imgW="5626100" imgH="558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3703" y="778178"/>
                        <a:ext cx="5626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2624" y="2004234"/>
            <a:ext cx="2772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log P for                  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9066" y="1738566"/>
            <a:ext cx="736600" cy="127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7433" y="4345057"/>
            <a:ext cx="44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 it more or less hydrophobic than                  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5506" y="4064000"/>
            <a:ext cx="7366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888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4317" y="426242"/>
            <a:ext cx="213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Electronic Properties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0242" y="963869"/>
            <a:ext cx="2184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Hammet</a:t>
            </a:r>
            <a:r>
              <a:rPr lang="en-US" dirty="0"/>
              <a:t> constant (</a:t>
            </a:r>
            <a:r>
              <a:rPr lang="en-US" dirty="0" err="1"/>
              <a:t>σ</a:t>
            </a:r>
            <a:r>
              <a:rPr lang="en-US" dirty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79" y="1831141"/>
            <a:ext cx="1482501" cy="1424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92" y="3495875"/>
            <a:ext cx="1503288" cy="144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02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063787"/>
              </p:ext>
            </p:extLst>
          </p:nvPr>
        </p:nvGraphicFramePr>
        <p:xfrm>
          <a:off x="642009" y="1143995"/>
          <a:ext cx="56261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Document" r:id="rId3" imgW="5626100" imgH="1816100" progId="Word.Document.12">
                  <p:embed/>
                </p:oleObj>
              </mc:Choice>
              <mc:Fallback>
                <p:oleObj name="Document" r:id="rId3" imgW="5626100" imgH="1816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2009" y="1143995"/>
                        <a:ext cx="5626100" cy="181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3002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81421" y="688477"/>
            <a:ext cx="173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Steric Properties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0658" y="1682945"/>
            <a:ext cx="1959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Taft Parameter (</a:t>
            </a:r>
            <a:r>
              <a:rPr lang="en-US" dirty="0" err="1"/>
              <a:t>E</a:t>
            </a:r>
            <a:r>
              <a:rPr lang="en-US" baseline="-25000" dirty="0" err="1"/>
              <a:t>s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44264" y="4161463"/>
            <a:ext cx="2381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Molar Refractivity (MR)</a:t>
            </a:r>
          </a:p>
        </p:txBody>
      </p:sp>
    </p:spTree>
    <p:extLst>
      <p:ext uri="{BB962C8B-B14F-4D97-AF65-F5344CB8AC3E}">
        <p14:creationId xmlns:p14="http://schemas.microsoft.com/office/powerpoint/2010/main" val="433002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266" y="1752600"/>
            <a:ext cx="1257300" cy="1676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6857" y="1350433"/>
            <a:ext cx="3821076" cy="25398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10304" y="3890325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943329" y="2406134"/>
            <a:ext cx="213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Antibacterial Activity</a:t>
            </a:r>
          </a:p>
        </p:txBody>
      </p:sp>
    </p:spTree>
    <p:extLst>
      <p:ext uri="{BB962C8B-B14F-4D97-AF65-F5344CB8AC3E}">
        <p14:creationId xmlns:p14="http://schemas.microsoft.com/office/powerpoint/2010/main" val="3011151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9127" y="673178"/>
            <a:ext cx="4544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Activity and Hydrophobicity : Anesthetics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719127" y="200266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		         Log P    	%required for effect</a:t>
            </a:r>
          </a:p>
          <a:p>
            <a:r>
              <a:rPr lang="en-US" dirty="0"/>
              <a:t>Ether		0.98		       5%</a:t>
            </a:r>
          </a:p>
          <a:p>
            <a:r>
              <a:rPr lang="en-US" dirty="0"/>
              <a:t>CHCl</a:t>
            </a:r>
            <a:r>
              <a:rPr lang="en-US" baseline="-25000" dirty="0"/>
              <a:t>3</a:t>
            </a:r>
            <a:r>
              <a:rPr lang="en-US" dirty="0"/>
              <a:t>		1.97		       1-2%</a:t>
            </a:r>
          </a:p>
          <a:p>
            <a:r>
              <a:rPr lang="en-US" dirty="0"/>
              <a:t>Halothane	2.3		       0.7%	 </a:t>
            </a:r>
          </a:p>
        </p:txBody>
      </p:sp>
    </p:spTree>
    <p:extLst>
      <p:ext uri="{BB962C8B-B14F-4D97-AF65-F5344CB8AC3E}">
        <p14:creationId xmlns:p14="http://schemas.microsoft.com/office/powerpoint/2010/main" val="860200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9127" y="673178"/>
            <a:ext cx="4945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Activity and Hydrophobicity : CNS side effects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33" y="4165600"/>
            <a:ext cx="3162300" cy="116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650" y="4038600"/>
            <a:ext cx="34417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55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61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modifications to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398057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Disjunction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 Conjunction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 Ring Opening/Closing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 Change stereochemistry/orientation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 </a:t>
            </a:r>
            <a:r>
              <a:rPr lang="en-US" dirty="0" err="1"/>
              <a:t>Isosteric</a:t>
            </a:r>
            <a:r>
              <a:rPr lang="en-US" dirty="0"/>
              <a:t> substitutions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6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4066" y="862846"/>
            <a:ext cx="1906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Lipinski’s Rule of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2005" y="3728147"/>
            <a:ext cx="101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Rule of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7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736" y="574916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Isosteres</a:t>
            </a:r>
            <a:r>
              <a:rPr lang="en-US" dirty="0"/>
              <a:t>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1504" y="2621099"/>
            <a:ext cx="28392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Examples :</a:t>
            </a:r>
          </a:p>
          <a:p>
            <a:endParaRPr lang="en-US" dirty="0"/>
          </a:p>
          <a:p>
            <a:r>
              <a:rPr lang="en-US" dirty="0"/>
              <a:t>-O-       -NH-      -CH</a:t>
            </a:r>
            <a:r>
              <a:rPr lang="en-US" baseline="-25000" dirty="0"/>
              <a:t>2</a:t>
            </a:r>
            <a:r>
              <a:rPr lang="en-US" dirty="0"/>
              <a:t>-   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-F         -OH        -NH</a:t>
            </a:r>
            <a:r>
              <a:rPr lang="en-US" baseline="-25000" dirty="0"/>
              <a:t>2</a:t>
            </a:r>
            <a:r>
              <a:rPr lang="en-US" dirty="0"/>
              <a:t>       -CH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23259" y="2621099"/>
            <a:ext cx="2440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Grimm’s Law of Hydride</a:t>
            </a:r>
          </a:p>
          <a:p>
            <a:r>
              <a:rPr lang="en-US" dirty="0"/>
              <a:t>Displacement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5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002" y="444674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Classification of </a:t>
            </a:r>
            <a:r>
              <a:rPr lang="en-US" dirty="0" err="1"/>
              <a:t>Isosteres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3493" y="1159295"/>
            <a:ext cx="688038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Class I 					halogens, -OH, -SH, -NH</a:t>
            </a:r>
            <a:r>
              <a:rPr lang="en-US" baseline="-25000" dirty="0"/>
              <a:t>2</a:t>
            </a:r>
            <a:r>
              <a:rPr lang="en-US" dirty="0"/>
              <a:t>, -CH</a:t>
            </a:r>
            <a:r>
              <a:rPr lang="en-US" baseline="-25000" dirty="0"/>
              <a:t>3</a:t>
            </a:r>
            <a:endParaRPr lang="en-US" dirty="0"/>
          </a:p>
          <a:p>
            <a:r>
              <a:rPr lang="en-US" dirty="0"/>
              <a:t>Class II					O, S, Se, </a:t>
            </a:r>
            <a:r>
              <a:rPr lang="en-US" dirty="0" err="1"/>
              <a:t>Te</a:t>
            </a:r>
            <a:r>
              <a:rPr lang="en-US" dirty="0"/>
              <a:t>, NH, CH</a:t>
            </a:r>
            <a:r>
              <a:rPr lang="en-US" baseline="-25000" dirty="0"/>
              <a:t>2</a:t>
            </a:r>
            <a:endParaRPr lang="en-US" dirty="0"/>
          </a:p>
          <a:p>
            <a:r>
              <a:rPr lang="en-US" dirty="0"/>
              <a:t>Class III					N, P, As, CH</a:t>
            </a:r>
          </a:p>
          <a:p>
            <a:r>
              <a:rPr lang="en-US" dirty="0"/>
              <a:t>Class IV					C, Si, N</a:t>
            </a:r>
            <a:r>
              <a:rPr lang="en-US" baseline="30000" dirty="0"/>
              <a:t>+</a:t>
            </a:r>
            <a:r>
              <a:rPr lang="en-US" dirty="0"/>
              <a:t>, P</a:t>
            </a:r>
            <a:r>
              <a:rPr lang="en-US" baseline="30000" dirty="0"/>
              <a:t>+</a:t>
            </a:r>
            <a:r>
              <a:rPr lang="en-US" dirty="0"/>
              <a:t> , S</a:t>
            </a:r>
            <a:r>
              <a:rPr lang="en-US" baseline="30000" dirty="0"/>
              <a:t>+</a:t>
            </a:r>
            <a:r>
              <a:rPr lang="en-US" dirty="0"/>
              <a:t>, As</a:t>
            </a:r>
            <a:r>
              <a:rPr lang="en-US" baseline="30000" dirty="0"/>
              <a:t>+</a:t>
            </a:r>
            <a:endParaRPr lang="en-US" dirty="0"/>
          </a:p>
          <a:p>
            <a:r>
              <a:rPr lang="en-US" dirty="0"/>
              <a:t>Class V (annular </a:t>
            </a:r>
            <a:r>
              <a:rPr lang="en-US" dirty="0" err="1"/>
              <a:t>isosteres</a:t>
            </a:r>
            <a:r>
              <a:rPr lang="en-US" dirty="0"/>
              <a:t>)	CH=CH, S, O, NH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Annular equivalents : these are substitutions made to atoms in a ring.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Example : -C=C-  can be replaced by –S-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2910" y="4721234"/>
            <a:ext cx="1317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Bioisosteres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956" y="6022607"/>
            <a:ext cx="1397000" cy="292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6096" y="5865812"/>
            <a:ext cx="1397000" cy="67310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53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41" y="1872214"/>
            <a:ext cx="1678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Hansch</a:t>
            </a:r>
            <a:r>
              <a:rPr lang="en-US" dirty="0"/>
              <a:t>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9192" y="520964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SAR</a:t>
            </a:r>
          </a:p>
          <a:p>
            <a:endParaRPr lang="en-US" dirty="0"/>
          </a:p>
          <a:p>
            <a:r>
              <a:rPr lang="en-US" dirty="0"/>
              <a:t>QSAR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3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6629" y="895407"/>
            <a:ext cx="3429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Hansch</a:t>
            </a:r>
            <a:r>
              <a:rPr lang="en-US" dirty="0"/>
              <a:t> Recommendations for SAR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3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596" y="558634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Physicochemical Properties for QSAR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67631" y="1676852"/>
            <a:ext cx="6631631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Hydrophobicity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Electronic Properties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Steric Properties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Others: polar surface area, dipole moment, rotatable bonds, MW……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2660" y="765166"/>
            <a:ext cx="1627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Hydrophobicity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3161" y="2637379"/>
            <a:ext cx="3001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Properties of Lipophilic Drugs: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31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5b8b44f5f50fe15a57526768bc70a5211c1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381</Words>
  <Application>Microsoft Macintosh PowerPoint</Application>
  <PresentationFormat>On-screen Show (4:3)</PresentationFormat>
  <Paragraphs>104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Office Theme</vt:lpstr>
      <vt:lpstr>Document</vt:lpstr>
      <vt:lpstr>QSAR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Medicinal Chemistry</dc:title>
  <dc:creator>Greta Giles</dc:creator>
  <cp:lastModifiedBy>Greta Giles</cp:lastModifiedBy>
  <cp:revision>34</cp:revision>
  <dcterms:created xsi:type="dcterms:W3CDTF">2017-12-30T14:46:40Z</dcterms:created>
  <dcterms:modified xsi:type="dcterms:W3CDTF">2021-01-13T15:21:03Z</dcterms:modified>
</cp:coreProperties>
</file>