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307" r:id="rId4"/>
    <p:sldId id="309" r:id="rId5"/>
    <p:sldId id="313" r:id="rId6"/>
    <p:sldId id="312" r:id="rId7"/>
    <p:sldId id="321" r:id="rId8"/>
    <p:sldId id="310" r:id="rId9"/>
    <p:sldId id="311" r:id="rId10"/>
    <p:sldId id="314" r:id="rId11"/>
    <p:sldId id="316" r:id="rId12"/>
    <p:sldId id="315" r:id="rId13"/>
    <p:sldId id="317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0E22-4AFA-0442-A31E-D6A7821F955F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128BA-7EA2-3C40-8F0B-C60093C1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CAC76-5BF4-884D-9416-250FCA1FF14A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BEC4-2736-3B46-9569-F7EFAA0D5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4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847-E688-A14B-A1C2-EE5B837310C4}" type="datetime1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823B-CFD8-EF40-BA28-76CAC2FD975F}" type="datetime1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96ED-053C-4845-9A5B-03589A241566}" type="datetime1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F55B-72FC-5B46-899C-2A7C7F7B3705}" type="datetime1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FC44-0A8F-E943-8571-AC24D3E4FF6D}" type="datetime1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3B8-BF15-F84A-A25E-3D81D0A5C2F0}" type="datetime1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3C80-C9D2-464D-849F-0BD4C3B0B288}" type="datetime1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7192-F3C3-4B44-9F94-07A3F15A37A7}" type="datetime1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5342-5C00-DB45-A6B5-672FE7FC834A}" type="datetime1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D9BE-DEBC-C541-813E-AB127A96024F}" type="datetime1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490-AD19-034A-A3D2-CA7615C8784B}" type="datetime1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6505-4658-1D49-9707-56EBCAC7A8D7}" type="datetime1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ADC9-79CE-A04D-B967-08D9E57B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 Partition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5" y="5108541"/>
            <a:ext cx="2298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391" y="449229"/>
            <a:ext cx="3240904" cy="3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5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0" y="611979"/>
            <a:ext cx="815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stomach has a pH of 1.3, what percentage of acetylsalicylic acid is ionized in the stomach?  The </a:t>
            </a:r>
            <a:r>
              <a:rPr lang="en-US" dirty="0" err="1"/>
              <a:t>pKa</a:t>
            </a:r>
            <a:r>
              <a:rPr lang="en-US" dirty="0"/>
              <a:t> for ASA is 3.49.</a:t>
            </a:r>
          </a:p>
        </p:txBody>
      </p:sp>
    </p:spTree>
    <p:extLst>
      <p:ext uri="{BB962C8B-B14F-4D97-AF65-F5344CB8AC3E}">
        <p14:creationId xmlns:p14="http://schemas.microsoft.com/office/powerpoint/2010/main" val="339969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017" y="627280"/>
            <a:ext cx="84305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 Partition Theory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Gastrointestinal and other biological membranes act like lipid barriers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The unionized form of the drug is preferentially absorbed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Most drugs are absorbed by passive diffusion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Weakly acidic or neutral drugs may be absorbed in the stomach.  Basic ones aren’t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The rate and amount of drug absorbed is related to its oil/H</a:t>
            </a:r>
            <a:r>
              <a:rPr lang="en-US" baseline="-25000" dirty="0"/>
              <a:t>2</a:t>
            </a:r>
            <a:r>
              <a:rPr lang="en-US" dirty="0"/>
              <a:t>O partition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86625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6723" y="60983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Membrane Solubility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3" y="1549400"/>
            <a:ext cx="7251706" cy="29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12" y="900253"/>
            <a:ext cx="19558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12" y="3679712"/>
            <a:ext cx="1917700" cy="1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782" y="1263576"/>
            <a:ext cx="10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pKa</a:t>
            </a:r>
            <a:r>
              <a:rPr lang="en-US" dirty="0"/>
              <a:t> = 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82" y="3890920"/>
            <a:ext cx="10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pKb</a:t>
            </a:r>
            <a:r>
              <a:rPr lang="en-US" dirty="0"/>
              <a:t> = 9.4</a:t>
            </a:r>
          </a:p>
        </p:txBody>
      </p:sp>
    </p:spTree>
    <p:extLst>
      <p:ext uri="{BB962C8B-B14F-4D97-AF65-F5344CB8AC3E}">
        <p14:creationId xmlns:p14="http://schemas.microsoft.com/office/powerpoint/2010/main" val="86020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2513" y="488512"/>
            <a:ext cx="208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Drug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012" y="1223972"/>
            <a:ext cx="85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408" y="1408638"/>
            <a:ext cx="116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Parenteral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5835" y="2234811"/>
            <a:ext cx="21217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Injections</a:t>
            </a:r>
          </a:p>
          <a:p>
            <a:r>
              <a:rPr lang="en-US" dirty="0"/>
              <a:t>	Intravenous</a:t>
            </a:r>
          </a:p>
          <a:p>
            <a:r>
              <a:rPr lang="en-US" dirty="0"/>
              <a:t>	Intramuscular</a:t>
            </a:r>
          </a:p>
          <a:p>
            <a:r>
              <a:rPr lang="en-US" dirty="0"/>
              <a:t>	Subcutaneous</a:t>
            </a:r>
          </a:p>
          <a:p>
            <a:endParaRPr lang="en-US" dirty="0"/>
          </a:p>
          <a:p>
            <a:r>
              <a:rPr lang="en-US" dirty="0"/>
              <a:t>Transdermal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Mucous Membranes</a:t>
            </a:r>
          </a:p>
        </p:txBody>
      </p:sp>
    </p:spTree>
    <p:extLst>
      <p:ext uri="{BB962C8B-B14F-4D97-AF65-F5344CB8AC3E}">
        <p14:creationId xmlns:p14="http://schemas.microsoft.com/office/powerpoint/2010/main" val="382812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2733" y="826173"/>
            <a:ext cx="327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Considerations for oral drugs…….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50" y="3016250"/>
            <a:ext cx="5422900" cy="334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398712" y="4406256"/>
            <a:ext cx="141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Drug Release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6287" y="6398041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5743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5" y="494579"/>
            <a:ext cx="3130650" cy="62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5" y="494579"/>
            <a:ext cx="3130650" cy="62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0" y="144755"/>
            <a:ext cx="4319226" cy="4047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7" y="4354027"/>
            <a:ext cx="5365547" cy="2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ADC9-79CE-A04D-B967-08D9E57B6BC6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624" y="65787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Salicylates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8" y="1536700"/>
            <a:ext cx="15367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419" y="965200"/>
            <a:ext cx="1866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8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b8b44f5f50fe15a57526768bc70a5211c1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137</Words>
  <Application>Microsoft Macintosh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pH Partition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Medicinal Chemistry</dc:title>
  <dc:creator>Greta Giles</dc:creator>
  <cp:lastModifiedBy>Greta Giles</cp:lastModifiedBy>
  <cp:revision>32</cp:revision>
  <dcterms:created xsi:type="dcterms:W3CDTF">2017-12-30T14:46:40Z</dcterms:created>
  <dcterms:modified xsi:type="dcterms:W3CDTF">2021-01-10T15:55:19Z</dcterms:modified>
</cp:coreProperties>
</file>